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4.xml" ContentType="application/vnd.openxmlformats-officedocument.presentationml.tags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notesSlides/notesSlide23.xml" ContentType="application/vnd.openxmlformats-officedocument.presentationml.notesSlide+xml"/>
  <Override PartName="/ppt/tags/tag16.xml" ContentType="application/vnd.openxmlformats-officedocument.presentationml.tags+xml"/>
  <Override PartName="/ppt/notesSlides/notesSlide4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53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Layouts/slideLayout21.xml" ContentType="application/vnd.openxmlformats-officedocument.presentationml.slideLayout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tags/tag24.xml" ContentType="application/vnd.openxmlformats-officedocument.presentationml.tags+xml"/>
  <Override PartName="/ppt/notesSlides/notesSlide6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wmf" ContentType="image/x-wmf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  <Override PartName="/ppt/tags/tag18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4.xml" ContentType="application/vnd.openxmlformats-officedocument.presentationml.tags+xml"/>
  <Override PartName="/ppt/notesSlides/notesSlide50.xml" ContentType="application/vnd.openxmlformats-officedocument.presentationml.notesSlide+xml"/>
  <Override PartName="/ppt/tags/tag25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Layouts/slideLayout16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notesSlides/notesSlide37.xml" ContentType="application/vnd.openxmlformats-officedocument.presentationml.notesSlide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19.xml" ContentType="application/vnd.openxmlformats-officedocument.presentationml.tags+xml"/>
  <Override PartName="/ppt/notesSlides/notesSlide44.xml" ContentType="application/vnd.openxmlformats-officedocument.presentationml.notes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.xml" ContentType="application/vnd.openxmlformats-officedocument.presentationml.notesSlide+xml"/>
  <Default Extension="tiff" ContentType="image/tiff"/>
  <Override PartName="/ppt/tags/tag15.xml" ContentType="application/vnd.openxmlformats-officedocument.presentationml.tags+xml"/>
  <Override PartName="/ppt/notesSlides/notesSlide4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6" r:id="rId1"/>
    <p:sldMasterId id="2147483680" r:id="rId2"/>
  </p:sldMasterIdLst>
  <p:notesMasterIdLst>
    <p:notesMasterId r:id="rId57"/>
  </p:notesMasterIdLst>
  <p:handoutMasterIdLst>
    <p:handoutMasterId r:id="rId58"/>
  </p:handoutMasterIdLst>
  <p:sldIdLst>
    <p:sldId id="284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379" r:id="rId12"/>
    <p:sldId id="362" r:id="rId13"/>
    <p:sldId id="319" r:id="rId14"/>
    <p:sldId id="280" r:id="rId15"/>
    <p:sldId id="317" r:id="rId16"/>
    <p:sldId id="270" r:id="rId17"/>
    <p:sldId id="289" r:id="rId18"/>
    <p:sldId id="328" r:id="rId19"/>
    <p:sldId id="378" r:id="rId20"/>
    <p:sldId id="327" r:id="rId21"/>
    <p:sldId id="355" r:id="rId22"/>
    <p:sldId id="363" r:id="rId23"/>
    <p:sldId id="371" r:id="rId24"/>
    <p:sldId id="356" r:id="rId25"/>
    <p:sldId id="360" r:id="rId26"/>
    <p:sldId id="368" r:id="rId27"/>
    <p:sldId id="364" r:id="rId28"/>
    <p:sldId id="373" r:id="rId29"/>
    <p:sldId id="369" r:id="rId30"/>
    <p:sldId id="367" r:id="rId31"/>
    <p:sldId id="320" r:id="rId32"/>
    <p:sldId id="370" r:id="rId33"/>
    <p:sldId id="271" r:id="rId34"/>
    <p:sldId id="336" r:id="rId35"/>
    <p:sldId id="313" r:id="rId36"/>
    <p:sldId id="272" r:id="rId37"/>
    <p:sldId id="273" r:id="rId38"/>
    <p:sldId id="314" r:id="rId39"/>
    <p:sldId id="344" r:id="rId40"/>
    <p:sldId id="345" r:id="rId41"/>
    <p:sldId id="348" r:id="rId42"/>
    <p:sldId id="347" r:id="rId43"/>
    <p:sldId id="349" r:id="rId44"/>
    <p:sldId id="352" r:id="rId45"/>
    <p:sldId id="343" r:id="rId46"/>
    <p:sldId id="337" r:id="rId47"/>
    <p:sldId id="338" r:id="rId48"/>
    <p:sldId id="339" r:id="rId49"/>
    <p:sldId id="340" r:id="rId50"/>
    <p:sldId id="341" r:id="rId51"/>
    <p:sldId id="350" r:id="rId52"/>
    <p:sldId id="351" r:id="rId53"/>
    <p:sldId id="299" r:id="rId54"/>
    <p:sldId id="267" r:id="rId55"/>
    <p:sldId id="303" r:id="rId56"/>
  </p:sldIdLst>
  <p:sldSz cx="9144000" cy="6858000" type="screen4x3"/>
  <p:notesSz cx="6985000" cy="92837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B51B"/>
    <a:srgbClr val="FF24CD"/>
    <a:srgbClr val="EA46DF"/>
    <a:srgbClr val="3CCCEA"/>
    <a:srgbClr val="62EAAE"/>
    <a:srgbClr val="FF00FF"/>
    <a:srgbClr val="FFFF00"/>
    <a:srgbClr val="00FF00"/>
    <a:srgbClr val="FF6600"/>
    <a:srgbClr val="EA284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02" autoAdjust="0"/>
    <p:restoredTop sz="89773" autoAdjust="0"/>
  </p:normalViewPr>
  <p:slideViewPr>
    <p:cSldViewPr>
      <p:cViewPr varScale="1">
        <p:scale>
          <a:sx n="61" d="100"/>
          <a:sy n="61" d="100"/>
        </p:scale>
        <p:origin x="-162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624"/>
    </p:cViewPr>
    <p:sldLst>
      <p:sld r:id="rId1" collapse="1"/>
      <p:sld r:id="rId2" collapse="1"/>
      <p:sld r:id="rId3" collapse="1"/>
      <p:sld r:id="rId4" collapse="1"/>
      <p:sld r:id="rId5" collapse="1"/>
      <p:sld r:id="rId6" collapse="1"/>
      <p:sld r:id="rId7" collapse="1"/>
      <p:sld r:id="rId8" collapse="1"/>
      <p:sld r:id="rId9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9" d="100"/>
        <a:sy n="39" d="100"/>
      </p:scale>
      <p:origin x="0" y="0"/>
    </p:cViewPr>
  </p:sorterViewPr>
  <p:notesViewPr>
    <p:cSldViewPr>
      <p:cViewPr varScale="1">
        <p:scale>
          <a:sx n="46" d="100"/>
          <a:sy n="46" d="100"/>
        </p:scale>
        <p:origin x="-2784" y="-114"/>
      </p:cViewPr>
      <p:guideLst>
        <p:guide orient="horz" pos="2924"/>
        <p:guide pos="220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8" Type="http://schemas.openxmlformats.org/officeDocument/2006/relationships/slide" Target="slides/slide49.xml"/><Relationship Id="rId3" Type="http://schemas.openxmlformats.org/officeDocument/2006/relationships/slide" Target="slides/slide12.xml"/><Relationship Id="rId7" Type="http://schemas.openxmlformats.org/officeDocument/2006/relationships/slide" Target="slides/slide39.xml"/><Relationship Id="rId2" Type="http://schemas.openxmlformats.org/officeDocument/2006/relationships/slide" Target="slides/slide9.xml"/><Relationship Id="rId1" Type="http://schemas.openxmlformats.org/officeDocument/2006/relationships/slide" Target="slides/slide1.xml"/><Relationship Id="rId6" Type="http://schemas.openxmlformats.org/officeDocument/2006/relationships/slide" Target="slides/slide19.xml"/><Relationship Id="rId5" Type="http://schemas.openxmlformats.org/officeDocument/2006/relationships/slide" Target="slides/slide16.xml"/><Relationship Id="rId4" Type="http://schemas.openxmlformats.org/officeDocument/2006/relationships/slide" Target="slides/slide14.xml"/><Relationship Id="rId9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4710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56794" y="0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/>
            </a:lvl1pPr>
          </a:lstStyle>
          <a:p>
            <a:fld id="{29F71C1C-08C9-4E99-8272-838A249F8FC4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4710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18563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defTabSz="930275" eaLnBrk="0" hangingPunct="0">
              <a:defRPr sz="1200"/>
            </a:lvl1pPr>
          </a:lstStyle>
          <a:p>
            <a:endParaRPr lang="en-US"/>
          </a:p>
        </p:txBody>
      </p:sp>
      <p:sp>
        <p:nvSpPr>
          <p:cNvPr id="4710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56794" y="8818563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 defTabSz="930275" eaLnBrk="0" hangingPunct="0">
              <a:defRPr sz="1200"/>
            </a:lvl1pPr>
          </a:lstStyle>
          <a:p>
            <a:fld id="{DE9C9C96-6706-43FB-96BE-0F2DD079EDB0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endParaRPr lang="en-US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56794" y="0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endParaRPr lang="en-US"/>
          </a:p>
        </p:txBody>
      </p:sp>
      <p:sp>
        <p:nvSpPr>
          <p:cNvPr id="2458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71575" y="696913"/>
            <a:ext cx="4641850" cy="34813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8818" y="4410076"/>
            <a:ext cx="5587366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31" tIns="46516" rIns="93031" bIns="4651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2151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18563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defTabSz="930275">
              <a:defRPr sz="1200"/>
            </a:lvl1pPr>
          </a:lstStyle>
          <a:p>
            <a:endParaRPr lang="en-US"/>
          </a:p>
        </p:txBody>
      </p:sp>
      <p:sp>
        <p:nvSpPr>
          <p:cNvPr id="2151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56794" y="8818563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3031" tIns="46516" rIns="93031" bIns="46516" numCol="1" anchor="b" anchorCtr="0" compatLnSpc="1">
            <a:prstTxWarp prst="textNoShape">
              <a:avLst/>
            </a:prstTxWarp>
          </a:bodyPr>
          <a:lstStyle>
            <a:lvl1pPr algn="r" defTabSz="930275">
              <a:defRPr sz="1200"/>
            </a:lvl1pPr>
          </a:lstStyle>
          <a:p>
            <a:fld id="{74764F9A-F61A-485B-8CC8-B08D992EBAF9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68400" y="696913"/>
            <a:ext cx="4641850" cy="3481387"/>
          </a:xfrm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3341" y="4410076"/>
            <a:ext cx="5118319" cy="4176713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E-DOCS-#3464999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587227-BA49-1344-97D0-C9E1BC0303B9}" type="slidenum">
              <a:rPr lang="en-GB"/>
              <a:pPr/>
              <a:t>11</a:t>
            </a:fld>
            <a:endParaRPr lang="en-GB"/>
          </a:p>
        </p:txBody>
      </p:sp>
      <p:sp>
        <p:nvSpPr>
          <p:cNvPr id="28674" name="Rectangle 7"/>
          <p:cNvSpPr txBox="1">
            <a:spLocks noGrp="1" noChangeArrowheads="1"/>
          </p:cNvSpPr>
          <p:nvPr/>
        </p:nvSpPr>
        <p:spPr bwMode="auto">
          <a:xfrm>
            <a:off x="3957534" y="8817612"/>
            <a:ext cx="3025885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47" tIns="46474" rIns="92947" bIns="46474" anchor="b">
            <a:prstTxWarp prst="textNoShape">
              <a:avLst/>
            </a:prstTxWarp>
          </a:bodyPr>
          <a:lstStyle/>
          <a:p>
            <a:pPr algn="r" defTabSz="929627"/>
            <a:fld id="{00F32408-E785-4B4A-AA98-285DFF7844AE}" type="slidenum">
              <a:rPr lang="en-GB" sz="1200">
                <a:latin typeface="Times New Roman" pitchFamily="1" charset="0"/>
              </a:rPr>
              <a:pPr algn="r" defTabSz="929627"/>
              <a:t>11</a:t>
            </a:fld>
            <a:endParaRPr lang="en-GB" sz="1200" dirty="0">
              <a:latin typeface="Times New Roman" pitchFamily="1" charset="0"/>
            </a:endParaRPr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82638"/>
            <a:ext cx="4922837" cy="3694112"/>
          </a:xfrm>
          <a:ln w="12700" cap="flat">
            <a:solidFill>
              <a:schemeClr val="tx1"/>
            </a:solidFill>
          </a:ln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487" y="4717946"/>
            <a:ext cx="5045777" cy="4568925"/>
          </a:xfrm>
        </p:spPr>
        <p:txBody>
          <a:bodyPr lIns="93279" tIns="46639" rIns="93279" bIns="46639"/>
          <a:lstStyle/>
          <a:p>
            <a:pPr eaLnBrk="1" hangingPunct="1"/>
            <a:endParaRPr lang="en-US" sz="1600" b="1" dirty="0">
              <a:latin typeface="Times New Roman" pitchFamily="1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7425" y="782638"/>
            <a:ext cx="4927600" cy="3695700"/>
          </a:xfrm>
          <a:solidFill>
            <a:srgbClr val="FFFFFF"/>
          </a:solidFill>
          <a:ln w="12700" cap="flat">
            <a:solidFill>
              <a:schemeClr val="tx1"/>
            </a:solidFill>
          </a:ln>
        </p:spPr>
      </p:sp>
      <p:sp>
        <p:nvSpPr>
          <p:cNvPr id="1904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718051"/>
            <a:ext cx="5043841" cy="4568825"/>
          </a:xfrm>
          <a:noFill/>
          <a:ln/>
        </p:spPr>
        <p:txBody>
          <a:bodyPr lIns="91775" tIns="45888" rIns="91775" bIns="45888"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BA7C8173-B1C8-4195-B164-99E2F474307E}" type="slidenum">
              <a:rPr lang="en-GB"/>
              <a:pPr/>
              <a:t>13</a:t>
            </a:fld>
            <a:endParaRPr lang="en-GB"/>
          </a:p>
        </p:txBody>
      </p:sp>
      <p:sp>
        <p:nvSpPr>
          <p:cNvPr id="27651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74750" y="696913"/>
            <a:ext cx="4643438" cy="3482975"/>
          </a:xfrm>
          <a:ln/>
        </p:spPr>
      </p:sp>
      <p:sp>
        <p:nvSpPr>
          <p:cNvPr id="27652" name="Notes Placeholder 2"/>
          <p:cNvSpPr>
            <a:spLocks noGrp="1"/>
          </p:cNvSpPr>
          <p:nvPr>
            <p:ph type="body" idx="1"/>
          </p:nvPr>
        </p:nvSpPr>
        <p:spPr>
          <a:xfrm>
            <a:off x="931756" y="4408488"/>
            <a:ext cx="5121488" cy="4178300"/>
          </a:xfrm>
        </p:spPr>
        <p:txBody>
          <a:bodyPr lIns="89090" tIns="44546" rIns="89090" bIns="44546"/>
          <a:lstStyle/>
          <a:p>
            <a:pPr eaLnBrk="1" hangingPunct="1"/>
            <a:endParaRPr lang="en-US" dirty="0" smtClean="0"/>
          </a:p>
          <a:p>
            <a:pPr eaLnBrk="1" hangingPunct="1"/>
            <a:endParaRPr lang="en-GB" dirty="0" smtClean="0"/>
          </a:p>
        </p:txBody>
      </p:sp>
      <p:sp>
        <p:nvSpPr>
          <p:cNvPr id="27653" name="Slide Number Placeholder 3"/>
          <p:cNvSpPr txBox="1">
            <a:spLocks noGrp="1"/>
          </p:cNvSpPr>
          <p:nvPr/>
        </p:nvSpPr>
        <p:spPr bwMode="auto">
          <a:xfrm>
            <a:off x="3958378" y="8820150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090" tIns="44546" rIns="89090" bIns="44546" anchor="b"/>
          <a:lstStyle/>
          <a:p>
            <a:pPr algn="r" defTabSz="892175"/>
            <a:fld id="{DA0EBBEC-0800-4C67-A429-2B11DBF7C140}" type="slidenum">
              <a:rPr lang="en-GB" sz="1100">
                <a:cs typeface="Arial" pitchFamily="34" charset="0"/>
              </a:rPr>
              <a:pPr algn="r" defTabSz="892175"/>
              <a:t>13</a:t>
            </a:fld>
            <a:endParaRPr lang="en-GB" sz="1100"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7425" y="782638"/>
            <a:ext cx="4927600" cy="3695700"/>
          </a:xfrm>
          <a:solidFill>
            <a:srgbClr val="FFFFFF"/>
          </a:solidFill>
          <a:ln w="12700" cap="flat">
            <a:solidFill>
              <a:schemeClr val="tx1"/>
            </a:solidFill>
          </a:ln>
        </p:spPr>
      </p:sp>
      <p:sp>
        <p:nvSpPr>
          <p:cNvPr id="186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718050"/>
            <a:ext cx="5043841" cy="4567238"/>
          </a:xfrm>
          <a:noFill/>
          <a:ln/>
        </p:spPr>
        <p:txBody>
          <a:bodyPr lIns="91775" tIns="45888" rIns="91775" bIns="45888"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83C09643-F88D-436A-87CC-1BFAE9E1B5E4}" type="slidenum">
              <a:rPr lang="en-GB"/>
              <a:pPr/>
              <a:t>15</a:t>
            </a:fld>
            <a:endParaRPr lang="en-GB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4750" y="698500"/>
            <a:ext cx="4637088" cy="3479800"/>
          </a:xfrm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756" y="4410076"/>
            <a:ext cx="5121488" cy="4175125"/>
          </a:xfrm>
          <a:noFill/>
        </p:spPr>
        <p:txBody>
          <a:bodyPr lIns="89090" tIns="44546" rIns="89090" bIns="44546"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7425" y="781050"/>
            <a:ext cx="4927600" cy="3695700"/>
          </a:xfrm>
          <a:solidFill>
            <a:srgbClr val="FFFFFF"/>
          </a:solidFill>
          <a:ln w="12700" cap="flat">
            <a:solidFill>
              <a:schemeClr val="tx1"/>
            </a:solidFill>
          </a:ln>
        </p:spPr>
      </p:sp>
      <p:sp>
        <p:nvSpPr>
          <p:cNvPr id="1167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718051"/>
            <a:ext cx="5528735" cy="3205163"/>
          </a:xfrm>
          <a:noFill/>
          <a:ln/>
        </p:spPr>
        <p:txBody>
          <a:bodyPr lIns="91841" tIns="45920" rIns="91841" bIns="45920"/>
          <a:lstStyle/>
          <a:p>
            <a:r>
              <a:rPr lang="en-GB" dirty="0" smtClean="0">
                <a:latin typeface="AvantGarde Md BT" pitchFamily="34" charset="0"/>
              </a:rPr>
              <a:t>I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650" name="Rectangle 7"/>
          <p:cNvSpPr txBox="1">
            <a:spLocks noGrp="1" noChangeArrowheads="1"/>
          </p:cNvSpPr>
          <p:nvPr/>
        </p:nvSpPr>
        <p:spPr bwMode="auto">
          <a:xfrm>
            <a:off x="3956794" y="8818563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3026" tIns="46513" rIns="93026" bIns="46513" anchor="b"/>
          <a:lstStyle/>
          <a:p>
            <a:pPr algn="r" defTabSz="930275"/>
            <a:fld id="{04BEFDE1-F31B-4769-B1E9-9369673F6B7C}" type="slidenum">
              <a:rPr lang="en-GB" sz="1200"/>
              <a:pPr algn="r" defTabSz="930275"/>
              <a:t>17</a:t>
            </a:fld>
            <a:endParaRPr lang="en-GB" sz="1200"/>
          </a:p>
        </p:txBody>
      </p:sp>
      <p:sp>
        <p:nvSpPr>
          <p:cNvPr id="2836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4750" y="698500"/>
            <a:ext cx="4637088" cy="3478213"/>
          </a:xfrm>
          <a:ln/>
        </p:spPr>
      </p:sp>
      <p:sp>
        <p:nvSpPr>
          <p:cNvPr id="283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28587" y="4410076"/>
            <a:ext cx="5127827" cy="4175125"/>
          </a:xfrm>
        </p:spPr>
        <p:txBody>
          <a:bodyPr lIns="93026" tIns="46513" rIns="93026" bIns="46513"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18</a:t>
            </a:fld>
            <a:endParaRPr lang="en-GB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7425" y="781050"/>
            <a:ext cx="4927600" cy="3695700"/>
          </a:xfrm>
          <a:solidFill>
            <a:srgbClr val="FFFFFF"/>
          </a:solidFill>
          <a:ln w="12700" cap="flat">
            <a:solidFill>
              <a:schemeClr val="tx1"/>
            </a:solidFill>
          </a:ln>
        </p:spPr>
      </p:sp>
      <p:sp>
        <p:nvSpPr>
          <p:cNvPr id="281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0340" y="4881563"/>
            <a:ext cx="5300551" cy="3498850"/>
          </a:xfrm>
          <a:noFill/>
          <a:ln/>
        </p:spPr>
        <p:txBody>
          <a:bodyPr lIns="91841" tIns="45920" rIns="91841" bIns="45920"/>
          <a:lstStyle/>
          <a:p>
            <a:pPr marL="190500" indent="-190500"/>
            <a:endParaRPr lang="en-GB" dirty="0" smtClean="0">
              <a:latin typeface="AvantGarde Md BT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20</a:t>
            </a:fld>
            <a:endParaRPr lang="en-GB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E-DOCS-#3464999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1DE65C-FE6E-5048-911E-07F64FDC9473}" type="slidenum">
              <a:rPr lang="en-GB"/>
              <a:pPr/>
              <a:t>21</a:t>
            </a:fld>
            <a:endParaRPr lang="en-GB"/>
          </a:p>
        </p:txBody>
      </p:sp>
      <p:sp>
        <p:nvSpPr>
          <p:cNvPr id="39938" name="Rectangle 7"/>
          <p:cNvSpPr txBox="1">
            <a:spLocks noGrp="1" noChangeArrowheads="1"/>
          </p:cNvSpPr>
          <p:nvPr/>
        </p:nvSpPr>
        <p:spPr bwMode="auto">
          <a:xfrm>
            <a:off x="3957534" y="8817612"/>
            <a:ext cx="3025885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47" tIns="46474" rIns="92947" bIns="46474" anchor="b">
            <a:prstTxWarp prst="textNoShape">
              <a:avLst/>
            </a:prstTxWarp>
          </a:bodyPr>
          <a:lstStyle/>
          <a:p>
            <a:pPr algn="r" defTabSz="929627"/>
            <a:fld id="{C6B20BA7-C21F-9C40-B46F-453D9B0DAA8D}" type="slidenum">
              <a:rPr lang="en-GB" sz="1200">
                <a:latin typeface="Times New Roman" pitchFamily="1" charset="0"/>
              </a:rPr>
              <a:pPr algn="r" defTabSz="929627"/>
              <a:t>21</a:t>
            </a:fld>
            <a:endParaRPr lang="en-GB" sz="1200" dirty="0">
              <a:latin typeface="Times New Roman" pitchFamily="1" charset="0"/>
            </a:endParaRPr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4750" y="696913"/>
            <a:ext cx="4641850" cy="3481387"/>
          </a:xfrm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068" y="4407221"/>
            <a:ext cx="5124864" cy="4178933"/>
          </a:xfrm>
        </p:spPr>
        <p:txBody>
          <a:bodyPr/>
          <a:lstStyle/>
          <a:p>
            <a:pPr eaLnBrk="1" hangingPunct="1"/>
            <a:endParaRPr lang="en-US" sz="1600" b="1" dirty="0">
              <a:latin typeface="Times New Roman" pitchFamily="1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22</a:t>
            </a:fld>
            <a:endParaRPr lang="en-GB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23</a:t>
            </a:fld>
            <a:endParaRPr lang="en-GB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91F11B-7E45-F342-810D-43D3C149C38E}" type="slidenum">
              <a:rPr lang="en-GB"/>
              <a:pPr/>
              <a:t>24</a:t>
            </a:fld>
            <a:endParaRPr lang="en-GB"/>
          </a:p>
        </p:txBody>
      </p:sp>
      <p:sp>
        <p:nvSpPr>
          <p:cNvPr id="78851" name="Rectangle 7"/>
          <p:cNvSpPr txBox="1">
            <a:spLocks noGrp="1" noChangeArrowheads="1"/>
          </p:cNvSpPr>
          <p:nvPr/>
        </p:nvSpPr>
        <p:spPr bwMode="auto">
          <a:xfrm>
            <a:off x="3957534" y="8817612"/>
            <a:ext cx="3025885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43" tIns="46471" rIns="92943" bIns="46471" anchor="b">
            <a:prstTxWarp prst="textNoShape">
              <a:avLst/>
            </a:prstTxWarp>
          </a:bodyPr>
          <a:lstStyle/>
          <a:p>
            <a:pPr algn="r" defTabSz="878948"/>
            <a:fld id="{A3C578D7-5139-A54A-9345-AE4EDD264283}" type="slidenum">
              <a:rPr lang="en-GB" sz="1200">
                <a:latin typeface="Times New Roman" pitchFamily="1" charset="0"/>
              </a:rPr>
              <a:pPr algn="r" defTabSz="878948"/>
              <a:t>24</a:t>
            </a:fld>
            <a:endParaRPr lang="en-GB" sz="1200" dirty="0">
              <a:latin typeface="Times New Roman" pitchFamily="1" charset="0"/>
            </a:endParaRPr>
          </a:p>
        </p:txBody>
      </p:sp>
      <p:sp>
        <p:nvSpPr>
          <p:cNvPr id="7885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6338" y="698500"/>
            <a:ext cx="4637087" cy="3478213"/>
          </a:xfrm>
          <a:ln/>
        </p:spPr>
      </p:sp>
      <p:sp>
        <p:nvSpPr>
          <p:cNvPr id="7885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068" y="4408807"/>
            <a:ext cx="5124864" cy="4175763"/>
          </a:xfrm>
          <a:noFill/>
          <a:ln/>
        </p:spPr>
        <p:txBody>
          <a:bodyPr lIns="92943" tIns="46471" rIns="92943" bIns="46471"/>
          <a:lstStyle/>
          <a:p>
            <a:pPr eaLnBrk="1" hangingPunct="1"/>
            <a:endParaRPr lang="en-US">
              <a:latin typeface="Arial" pitchFamily="1" charset="0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25</a:t>
            </a:fld>
            <a:endParaRPr lang="en-GB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/>
              <a:t>E-DOCS-#3464999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4D2DAA-1D65-EB4F-AED3-B2A03A9DB1CE}" type="slidenum">
              <a:rPr lang="en-GB"/>
              <a:pPr/>
              <a:t>26</a:t>
            </a:fld>
            <a:endParaRPr lang="en-GB"/>
          </a:p>
        </p:txBody>
      </p:sp>
      <p:sp>
        <p:nvSpPr>
          <p:cNvPr id="41986" name="Rectangle 7"/>
          <p:cNvSpPr txBox="1">
            <a:spLocks noGrp="1" noChangeArrowheads="1"/>
          </p:cNvSpPr>
          <p:nvPr/>
        </p:nvSpPr>
        <p:spPr bwMode="auto">
          <a:xfrm>
            <a:off x="3957534" y="8817612"/>
            <a:ext cx="3025885" cy="4645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47" tIns="46474" rIns="92947" bIns="46474" anchor="b">
            <a:prstTxWarp prst="textNoShape">
              <a:avLst/>
            </a:prstTxWarp>
          </a:bodyPr>
          <a:lstStyle/>
          <a:p>
            <a:pPr algn="r" defTabSz="929627"/>
            <a:fld id="{8B3B79D6-333F-D643-9FEB-C7971C072943}" type="slidenum">
              <a:rPr lang="en-GB" sz="1200">
                <a:latin typeface="Times New Roman" pitchFamily="1" charset="0"/>
              </a:rPr>
              <a:pPr algn="r" defTabSz="929627"/>
              <a:t>26</a:t>
            </a:fld>
            <a:endParaRPr lang="en-GB" sz="1200" dirty="0">
              <a:latin typeface="Times New Roman" pitchFamily="1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4750" y="696913"/>
            <a:ext cx="4641850" cy="3481387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068" y="4407221"/>
            <a:ext cx="5124864" cy="4178933"/>
          </a:xfrm>
        </p:spPr>
        <p:txBody>
          <a:bodyPr/>
          <a:lstStyle/>
          <a:p>
            <a:pPr eaLnBrk="1" hangingPunct="1"/>
            <a:endParaRPr lang="en-US" dirty="0">
              <a:latin typeface="Times New Roman" pitchFamily="1" charset="0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F1BC6D-B1B0-EC4E-A6D1-358BB10C292D}" type="slidenum">
              <a:rPr lang="en-GB"/>
              <a:pPr/>
              <a:t>27</a:t>
            </a:fld>
            <a:endParaRPr lang="en-GB"/>
          </a:p>
        </p:txBody>
      </p:sp>
      <p:sp>
        <p:nvSpPr>
          <p:cNvPr id="25603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74750" y="696913"/>
            <a:ext cx="4641850" cy="3481387"/>
          </a:xfrm>
          <a:ln/>
        </p:spPr>
      </p:sp>
      <p:sp>
        <p:nvSpPr>
          <p:cNvPr id="25604" name="Notes Placeholder 2"/>
          <p:cNvSpPr>
            <a:spLocks noGrp="1"/>
          </p:cNvSpPr>
          <p:nvPr>
            <p:ph type="body" idx="1"/>
          </p:nvPr>
        </p:nvSpPr>
        <p:spPr>
          <a:xfrm>
            <a:off x="930917" y="4407850"/>
            <a:ext cx="5123166" cy="4178889"/>
          </a:xfrm>
          <a:noFill/>
          <a:ln/>
        </p:spPr>
        <p:txBody>
          <a:bodyPr lIns="92917" tIns="46460" rIns="92917" bIns="46460"/>
          <a:lstStyle/>
          <a:p>
            <a:pPr eaLnBrk="1" hangingPunct="1"/>
            <a:endParaRPr lang="en-GB" dirty="0">
              <a:latin typeface="Times New Roman" pitchFamily="1" charset="0"/>
            </a:endParaRPr>
          </a:p>
        </p:txBody>
      </p:sp>
      <p:sp>
        <p:nvSpPr>
          <p:cNvPr id="25605" name="Slide Number Placeholder 3"/>
          <p:cNvSpPr txBox="1">
            <a:spLocks noGrp="1"/>
          </p:cNvSpPr>
          <p:nvPr/>
        </p:nvSpPr>
        <p:spPr bwMode="auto">
          <a:xfrm>
            <a:off x="3957959" y="8821459"/>
            <a:ext cx="3027042" cy="4622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17" tIns="46460" rIns="92917" bIns="46460" anchor="b">
            <a:prstTxWarp prst="textNoShape">
              <a:avLst/>
            </a:prstTxWarp>
          </a:bodyPr>
          <a:lstStyle/>
          <a:p>
            <a:pPr algn="r" defTabSz="929678"/>
            <a:fld id="{DD27BF61-8287-4D4A-B300-5A0DB2B40786}" type="slidenum">
              <a:rPr lang="en-GB" sz="1200"/>
              <a:pPr algn="r" defTabSz="929678"/>
              <a:t>27</a:t>
            </a:fld>
            <a:endParaRPr lang="en-GB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28</a:t>
            </a:fld>
            <a:endParaRPr lang="en-GB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GB"/>
              <a:t>E-doc# 3457504</a:t>
            </a:r>
          </a:p>
        </p:txBody>
      </p:sp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D8937F-99CF-1540-B14F-35833565EADF}" type="slidenum">
              <a:rPr lang="en-GB"/>
              <a:pPr/>
              <a:t>29</a:t>
            </a:fld>
            <a:endParaRPr lang="en-GB"/>
          </a:p>
        </p:txBody>
      </p:sp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74750" y="698500"/>
            <a:ext cx="4637088" cy="3478213"/>
          </a:xfrm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xfrm>
            <a:off x="931650" y="4408807"/>
            <a:ext cx="5121701" cy="4175763"/>
          </a:xfrm>
        </p:spPr>
        <p:txBody>
          <a:bodyPr lIns="88994" tIns="44497" rIns="88994" bIns="44497"/>
          <a:lstStyle/>
          <a:p>
            <a:pPr>
              <a:spcBef>
                <a:spcPct val="20000"/>
              </a:spcBef>
              <a:spcAft>
                <a:spcPct val="48000"/>
              </a:spcAft>
              <a:buClr>
                <a:schemeClr val="folHlink"/>
              </a:buClr>
            </a:pPr>
            <a:endParaRPr lang="en-US">
              <a:solidFill>
                <a:schemeClr val="tx2"/>
              </a:solidFill>
              <a:latin typeface="Arial" pitchFamily="1" charset="0"/>
            </a:endParaRPr>
          </a:p>
        </p:txBody>
      </p:sp>
      <p:sp>
        <p:nvSpPr>
          <p:cNvPr id="39940" name="Slide Number Placeholder 3"/>
          <p:cNvSpPr txBox="1">
            <a:spLocks noGrp="1"/>
          </p:cNvSpPr>
          <p:nvPr/>
        </p:nvSpPr>
        <p:spPr bwMode="auto">
          <a:xfrm>
            <a:off x="3957534" y="8820783"/>
            <a:ext cx="3027466" cy="4629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8994" tIns="44497" rIns="88994" bIns="44497" anchor="b">
            <a:prstTxWarp prst="textNoShape">
              <a:avLst/>
            </a:prstTxWarp>
          </a:bodyPr>
          <a:lstStyle/>
          <a:p>
            <a:pPr algn="r" defTabSz="890034"/>
            <a:fld id="{39336DA6-B429-8E40-A3C2-6A3861974F44}" type="slidenum">
              <a:rPr lang="en-GB" sz="1100"/>
              <a:pPr algn="r" defTabSz="890034"/>
              <a:t>29</a:t>
            </a:fld>
            <a:endParaRPr lang="en-GB" sz="11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7425" y="782638"/>
            <a:ext cx="4927600" cy="3695700"/>
          </a:xfrm>
          <a:ln/>
        </p:spPr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718050"/>
            <a:ext cx="5043841" cy="4567238"/>
          </a:xfrm>
        </p:spPr>
        <p:txBody>
          <a:bodyPr/>
          <a:lstStyle/>
          <a:p>
            <a:pPr>
              <a:spcBef>
                <a:spcPct val="0"/>
              </a:spcBef>
            </a:pPr>
            <a:endParaRPr lang="en-US" dirty="0" smtClean="0"/>
          </a:p>
          <a:p>
            <a:endParaRPr lang="en-GB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31</a:t>
            </a:fld>
            <a:endParaRPr lang="en-GB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3163" y="696913"/>
            <a:ext cx="4643437" cy="3482975"/>
          </a:xfrm>
          <a:ln/>
        </p:spPr>
      </p:sp>
      <p:sp>
        <p:nvSpPr>
          <p:cNvPr id="178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1756" y="4408488"/>
            <a:ext cx="5121488" cy="4178300"/>
          </a:xfrm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4750" y="698500"/>
            <a:ext cx="4637088" cy="3479800"/>
          </a:xfrm>
          <a:ln/>
        </p:spPr>
      </p:sp>
      <p:sp>
        <p:nvSpPr>
          <p:cNvPr id="1802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410076"/>
            <a:ext cx="5124657" cy="4175125"/>
          </a:xfrm>
        </p:spPr>
        <p:txBody>
          <a:bodyPr/>
          <a:lstStyle/>
          <a:p>
            <a:endParaRPr lang="en-GB" dirty="0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7425" y="781050"/>
            <a:ext cx="4927600" cy="3695700"/>
          </a:xfrm>
          <a:solidFill>
            <a:srgbClr val="FFFFFF"/>
          </a:solidFill>
          <a:ln w="12700" cap="flat">
            <a:solidFill>
              <a:schemeClr val="tx1"/>
            </a:solidFill>
          </a:ln>
        </p:spPr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82464" y="4716463"/>
            <a:ext cx="5043842" cy="4567237"/>
          </a:xfrm>
          <a:noFill/>
          <a:ln/>
        </p:spPr>
        <p:txBody>
          <a:bodyPr lIns="91841" tIns="45920" rIns="91841" bIns="45920"/>
          <a:lstStyle/>
          <a:p>
            <a:endParaRPr lang="en-GB" dirty="0" smtClean="0">
              <a:latin typeface="AvantGarde Md BT" pitchFamily="34" charset="0"/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9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410076"/>
            <a:ext cx="5124657" cy="4176713"/>
          </a:xfrm>
        </p:spPr>
        <p:txBody>
          <a:bodyPr/>
          <a:lstStyle/>
          <a:p>
            <a:r>
              <a:rPr lang="en-GB" dirty="0" smtClean="0"/>
              <a:t>I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1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410076"/>
            <a:ext cx="5124657" cy="4176713"/>
          </a:xfrm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82638"/>
            <a:ext cx="4927600" cy="3695700"/>
          </a:xfrm>
          <a:solidFill>
            <a:srgbClr val="FFFFFF"/>
          </a:solidFill>
          <a:ln w="12700" cap="flat">
            <a:solidFill>
              <a:schemeClr val="tx1"/>
            </a:solidFill>
          </a:ln>
        </p:spPr>
      </p:sp>
      <p:sp>
        <p:nvSpPr>
          <p:cNvPr id="297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716464"/>
            <a:ext cx="5045426" cy="4568825"/>
          </a:xfrm>
          <a:ln/>
        </p:spPr>
        <p:txBody>
          <a:bodyPr lIns="93249" tIns="45806" rIns="93249" bIns="45806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43</a:t>
            </a:fld>
            <a:endParaRPr lang="en-GB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44</a:t>
            </a:fld>
            <a:endParaRPr lang="en-GB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03CB014-1BD5-44CC-BB10-F328D51D9CAD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5BBC38C7-E726-4A31-8EFE-26E41D59AA14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E175B77-2FB3-4B8D-815D-0F2529929F8B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1218C1C-B073-4B99-B1E3-C12A8F625240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852363-27FF-419C-A562-027446FD14EE}" type="slidenum">
              <a:rPr lang="en-US"/>
              <a:pPr/>
              <a:t>49</a:t>
            </a:fld>
            <a:endParaRPr lang="en-US" dirty="0"/>
          </a:p>
        </p:txBody>
      </p:sp>
      <p:sp>
        <p:nvSpPr>
          <p:cNvPr id="604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7425" y="781050"/>
            <a:ext cx="4927600" cy="3695700"/>
          </a:xfrm>
          <a:ln w="12700" cap="flat">
            <a:solidFill>
              <a:schemeClr val="tx1"/>
            </a:solidFill>
          </a:ln>
        </p:spPr>
      </p:sp>
      <p:sp>
        <p:nvSpPr>
          <p:cNvPr id="5" name="Notes Placeholder 4"/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50</a:t>
            </a:fld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4764F9A-F61A-485B-8CC8-B08D992EBAF9}" type="slidenum">
              <a:rPr lang="en-GB" smtClean="0"/>
              <a:pPr/>
              <a:t>51</a:t>
            </a:fld>
            <a:endParaRPr lang="en-GB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E660D171-3716-4E80-815B-EC0678F6F411}" type="slidenum">
              <a:rPr lang="en-GB"/>
              <a:pPr/>
              <a:t>53</a:t>
            </a:fld>
            <a:endParaRPr lang="en-GB"/>
          </a:p>
        </p:txBody>
      </p:sp>
      <p:sp>
        <p:nvSpPr>
          <p:cNvPr id="28675" name="Rectangle 7"/>
          <p:cNvSpPr txBox="1">
            <a:spLocks noGrp="1" noChangeArrowheads="1"/>
          </p:cNvSpPr>
          <p:nvPr/>
        </p:nvSpPr>
        <p:spPr bwMode="auto">
          <a:xfrm>
            <a:off x="3958378" y="8820150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090" tIns="44546" rIns="89090" bIns="44546" anchor="b"/>
          <a:lstStyle/>
          <a:p>
            <a:pPr algn="r" defTabSz="892175"/>
            <a:fld id="{CB59C278-BC8E-48ED-AFAA-0B9004027BBD}" type="slidenum">
              <a:rPr lang="en-US" sz="1100">
                <a:cs typeface="Arial" pitchFamily="34" charset="0"/>
              </a:rPr>
              <a:pPr algn="r" defTabSz="892175"/>
              <a:t>53</a:t>
            </a:fld>
            <a:endParaRPr lang="en-US" sz="1100">
              <a:cs typeface="Arial" pitchFamily="34" charset="0"/>
            </a:endParaRPr>
          </a:p>
        </p:txBody>
      </p:sp>
      <p:sp>
        <p:nvSpPr>
          <p:cNvPr id="286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74750" y="698500"/>
            <a:ext cx="4637088" cy="3479800"/>
          </a:xfrm>
          <a:ln/>
        </p:spPr>
      </p:sp>
      <p:sp>
        <p:nvSpPr>
          <p:cNvPr id="286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410076"/>
            <a:ext cx="5124657" cy="4175125"/>
          </a:xfrm>
        </p:spPr>
        <p:txBody>
          <a:bodyPr lIns="89090" tIns="44546" rIns="89090" bIns="44546"/>
          <a:lstStyle/>
          <a:p>
            <a:pPr eaLnBrk="1" hangingPunct="1"/>
            <a:endParaRPr lang="en-GB" dirty="0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5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7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/>
          <a:p>
            <a:fld id="{1F288B9D-8378-4159-A6BB-60A00FFEC99A}" type="slidenum">
              <a:rPr lang="en-GB"/>
              <a:pPr/>
              <a:t>9</a:t>
            </a:fld>
            <a:endParaRPr lang="en-GB"/>
          </a:p>
        </p:txBody>
      </p:sp>
      <p:sp>
        <p:nvSpPr>
          <p:cNvPr id="25603" name="Rectangle 7"/>
          <p:cNvSpPr txBox="1">
            <a:spLocks noGrp="1" noChangeArrowheads="1"/>
          </p:cNvSpPr>
          <p:nvPr/>
        </p:nvSpPr>
        <p:spPr bwMode="auto">
          <a:xfrm>
            <a:off x="3958378" y="8820150"/>
            <a:ext cx="3026622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090" tIns="44546" rIns="89090" bIns="44546" anchor="b"/>
          <a:lstStyle/>
          <a:p>
            <a:pPr algn="r" defTabSz="892175"/>
            <a:fld id="{B7389948-8372-478B-9A67-8D769BB6B7BA}" type="slidenum">
              <a:rPr lang="en-US" sz="1100">
                <a:cs typeface="Arial" pitchFamily="34" charset="0"/>
              </a:rPr>
              <a:pPr algn="r" defTabSz="892175"/>
              <a:t>9</a:t>
            </a:fld>
            <a:endParaRPr lang="en-US" sz="1100">
              <a:cs typeface="Arial" pitchFamily="34" charset="0"/>
            </a:endParaRPr>
          </a:p>
        </p:txBody>
      </p:sp>
      <p:sp>
        <p:nvSpPr>
          <p:cNvPr id="2560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89013" y="781050"/>
            <a:ext cx="4929187" cy="3697288"/>
          </a:xfrm>
          <a:ln w="12700" cap="flat">
            <a:solidFill>
              <a:schemeClr val="tx1"/>
            </a:solidFill>
          </a:ln>
        </p:spPr>
      </p:sp>
      <p:sp>
        <p:nvSpPr>
          <p:cNvPr id="2560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30172" y="4719639"/>
            <a:ext cx="5045426" cy="4567237"/>
          </a:xfrm>
        </p:spPr>
        <p:txBody>
          <a:bodyPr lIns="89453" tIns="44728" rIns="89453" bIns="44728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0" name="Group 1026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63491" name="Group 1027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63492" name="Freeform 1028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93" name="Freeform 1029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63494" name="Freeform 1030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495" name="Freeform 1031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3496" name="Freeform 1032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3497" name="Group 1033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63498" name="Freeform 1034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499" name="Freeform 1035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00" name="Freeform 1036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01" name="Freeform 1037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02" name="Freeform 1038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3503" name="Freeform 1039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63504" name="Rectangle 1040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3505" name="Rectangle 104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3506" name="Rectangle 104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59A31985-1F85-4CC0-85E3-8DA3F19C78EB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63507" name="Rectangle 1043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3508" name="Rectangle 104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F846487-6D8F-4447-B718-348B6DAC71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098D986-8BC7-447F-959F-06BCE76BECBB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34996E-E84D-4EB1-BC39-2D84CB27E93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16750" y="692150"/>
            <a:ext cx="2019300" cy="54038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58850" y="692150"/>
            <a:ext cx="5905500" cy="54038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58B326A-2FAE-479E-ABC4-FA78498B3128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56729-2851-43EC-998B-6EB0FFE9F3D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8850" y="692150"/>
            <a:ext cx="80772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1066800" y="1981200"/>
            <a:ext cx="7543800" cy="4114800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D5750C4F-6E82-47B3-86F8-64AA53AF1301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E0C16135-C7EF-4275-922B-7472201A6CB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8850" y="692150"/>
            <a:ext cx="8077200" cy="14319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401F943-3187-4A3E-A174-1C68727F39D6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C965A9AE-D89A-4304-87B6-87A34F518B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2" name="Picture 2" descr="logo gol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57838" y="152400"/>
            <a:ext cx="3343275" cy="3429000"/>
          </a:xfrm>
          <a:prstGeom prst="rect">
            <a:avLst/>
          </a:prstGeom>
          <a:noFill/>
        </p:spPr>
      </p:pic>
      <p:pic>
        <p:nvPicPr>
          <p:cNvPr id="143363" name="Picture 3" descr="leaf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514600" cy="6856413"/>
          </a:xfrm>
          <a:prstGeom prst="rect">
            <a:avLst/>
          </a:prstGeom>
          <a:noFill/>
        </p:spPr>
      </p:pic>
      <p:sp>
        <p:nvSpPr>
          <p:cNvPr id="143364" name="Rectangle 4"/>
          <p:cNvSpPr>
            <a:spLocks noGrp="1" noChangeArrowheads="1"/>
          </p:cNvSpPr>
          <p:nvPr>
            <p:ph type="ctrTitle"/>
          </p:nvPr>
        </p:nvSpPr>
        <p:spPr>
          <a:xfrm>
            <a:off x="685800" y="2743200"/>
            <a:ext cx="7772400" cy="1295400"/>
          </a:xfrm>
        </p:spPr>
        <p:txBody>
          <a:bodyPr/>
          <a:lstStyle>
            <a:lvl1pPr algn="ctr">
              <a:defRPr>
                <a:solidFill>
                  <a:srgbClr val="FF0000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4336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3400"/>
            <a:ext cx="6400800" cy="1295400"/>
          </a:xfrm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/>
          <a:lstStyle>
            <a:lvl1pPr marL="0" indent="0" algn="ctr">
              <a:buFontTx/>
              <a:buNone/>
              <a:defRPr>
                <a:solidFill>
                  <a:schemeClr val="bg1"/>
                </a:solidFill>
                <a:latin typeface="Trebuchet MS" pitchFamily="1" charset="0"/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143366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143367" name="Rectangle 7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 algn="ctr">
              <a:defRPr sz="14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143368" name="Rectangle 8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8EBBBC48-E3D8-7D45-9879-B0F8CB1225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752600"/>
            <a:ext cx="38481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38700" y="1752600"/>
            <a:ext cx="38481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BF5F198-B8BE-4F44-9401-483353C82E34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04CD7C-380A-4694-8540-4FF2B00E8B3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24650" y="76200"/>
            <a:ext cx="1962150" cy="604996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76200"/>
            <a:ext cx="5734050" cy="604996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75F2A74-1DB1-430D-B638-6E35AB87F76C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69C92B-7B26-4981-BB5E-6B8F1BBEB14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ADE736C-184B-48A9-83BE-E005D1355461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0662711-EA6B-48AC-BF2A-B0E44AD86B4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21C0E11-91AF-489E-94F1-8BDAC4262D43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FCEF73D-1A4D-4655-9AB1-67F2799AF9F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D361AFF-95D2-4115-B598-B0C0A4D91070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91F6A6F-82FA-4E39-ADC5-51FB2F1EF96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B0D4C24-D40D-4E81-8CA2-9EF3DE2E8AF5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6DF3BA-4276-433F-A56E-A7768FFDEEB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6209AB4-205A-47F2-A87E-B341E7E3B71C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15570E-0E72-447E-B397-63A0431050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CD2B2E7-9E3F-4AFD-A6D2-B71E860C24BB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FAC712-60D1-4920-B22F-C4AE624126B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6" Type="http://schemas.openxmlformats.org/officeDocument/2006/relationships/image" Target="../media/image5.png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image" Target="../media/image4.png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image" Target="../media/image3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62467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2468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62469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62470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71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72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73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74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75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76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77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2478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62479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958850" y="692150"/>
            <a:ext cx="80772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62480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62481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E0996C0F-A242-45F4-ABD6-F26C0FF6433D}" type="datetimeFigureOut">
              <a:rPr lang="en-US"/>
              <a:pPr/>
              <a:t>5/14/2012</a:t>
            </a:fld>
            <a:endParaRPr lang="en-US"/>
          </a:p>
        </p:txBody>
      </p:sp>
      <p:sp>
        <p:nvSpPr>
          <p:cNvPr id="62482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/>
          </a:p>
        </p:txBody>
      </p:sp>
      <p:sp>
        <p:nvSpPr>
          <p:cNvPr id="62483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0FE9A666-FF02-40F7-8D3B-37E2CE0C991B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62484" name="Picture 20" descr="9in-color-wh-nrc-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-36513" y="44450"/>
            <a:ext cx="2438401" cy="982663"/>
          </a:xfrm>
          <a:prstGeom prst="rect">
            <a:avLst/>
          </a:prstGeom>
          <a:noFill/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  <p:sldLayoutId id="2147483679" r:id="rId13"/>
  </p:sldLayoutIdLst>
  <p:transition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338" name="Picture 2" descr="leaf 2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588"/>
            <a:ext cx="1368425" cy="3732212"/>
          </a:xfrm>
          <a:prstGeom prst="rect">
            <a:avLst/>
          </a:prstGeom>
          <a:noFill/>
        </p:spPr>
      </p:pic>
      <p:pic>
        <p:nvPicPr>
          <p:cNvPr id="142339" name="Picture 3" descr="logo gold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58025" y="0"/>
            <a:ext cx="1857375" cy="1905000"/>
          </a:xfrm>
          <a:prstGeom prst="rect">
            <a:avLst/>
          </a:prstGeom>
          <a:noFill/>
        </p:spPr>
      </p:pic>
      <p:sp>
        <p:nvSpPr>
          <p:cNvPr id="142340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76200"/>
            <a:ext cx="78486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63500" dist="38099" dir="2700000" algn="ctr" rotWithShape="0">
              <a:schemeClr val="tx1">
                <a:alpha val="74998"/>
              </a:scheme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title style</a:t>
            </a:r>
          </a:p>
        </p:txBody>
      </p:sp>
      <p:sp>
        <p:nvSpPr>
          <p:cNvPr id="142341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752600"/>
            <a:ext cx="7848600" cy="437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42342" name="Rectangle 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6200" y="6518275"/>
            <a:ext cx="58674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solidFill>
                  <a:schemeClr val="bg2"/>
                </a:solidFill>
              </a:defRPr>
            </a:lvl1pPr>
          </a:lstStyle>
          <a:p>
            <a:r>
              <a:rPr lang="en-US"/>
              <a:t>Canadian Nuclear Safety Commission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ransition/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Trebuchet MS" pitchFamily="1" charset="0"/>
        </a:defRPr>
      </a:lvl2pPr>
      <a:lvl3pPr algn="l" rtl="0" fontAlgn="base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Trebuchet MS" pitchFamily="1" charset="0"/>
        </a:defRPr>
      </a:lvl3pPr>
      <a:lvl4pPr algn="l" rtl="0" fontAlgn="base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Trebuchet MS" pitchFamily="1" charset="0"/>
        </a:defRPr>
      </a:lvl4pPr>
      <a:lvl5pPr algn="l" rtl="0" fontAlgn="base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Trebuchet MS" pitchFamily="1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Trebuchet MS" pitchFamily="1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Trebuchet MS" pitchFamily="1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Trebuchet MS" pitchFamily="1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 i="1">
          <a:solidFill>
            <a:schemeClr val="bg1"/>
          </a:solidFill>
          <a:latin typeface="Trebuchet MS" pitchFamily="1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SzPct val="50000"/>
        <a:buBlip>
          <a:blip r:embed="rId16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50000"/>
        <a:buBlip>
          <a:blip r:embed="rId16"/>
        </a:buBlip>
        <a:defRPr sz="2800">
          <a:solidFill>
            <a:schemeClr val="tx1"/>
          </a:solidFill>
          <a:latin typeface="+mn-lt"/>
          <a:ea typeface="ＭＳ Ｐゴシック" pitchFamily="1" charset="-128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6"/>
        </a:buBlip>
        <a:defRPr sz="2400">
          <a:solidFill>
            <a:schemeClr val="tx1"/>
          </a:solidFill>
          <a:latin typeface="+mn-lt"/>
          <a:ea typeface="ＭＳ Ｐゴシック" pitchFamily="1" charset="-128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6"/>
        </a:buBlip>
        <a:defRPr sz="2000">
          <a:solidFill>
            <a:schemeClr val="tx1"/>
          </a:solidFill>
          <a:latin typeface="+mn-lt"/>
          <a:ea typeface="ＭＳ Ｐゴシック" pitchFamily="1" charset="-128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6"/>
        </a:buBlip>
        <a:defRPr sz="2000">
          <a:solidFill>
            <a:schemeClr val="tx1"/>
          </a:solidFill>
          <a:latin typeface="+mn-lt"/>
          <a:ea typeface="ＭＳ Ｐゴシック" pitchFamily="1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6"/>
        </a:buBlip>
        <a:defRPr sz="2000">
          <a:solidFill>
            <a:schemeClr val="tx1"/>
          </a:solidFill>
          <a:latin typeface="+mn-lt"/>
          <a:ea typeface="ＭＳ Ｐゴシック" pitchFamily="1" charset="-128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6"/>
        </a:buBlip>
        <a:defRPr sz="2000">
          <a:solidFill>
            <a:schemeClr val="tx1"/>
          </a:solidFill>
          <a:latin typeface="+mn-lt"/>
          <a:ea typeface="ＭＳ Ｐゴシック" pitchFamily="1" charset="-128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6"/>
        </a:buBlip>
        <a:defRPr sz="2000">
          <a:solidFill>
            <a:schemeClr val="tx1"/>
          </a:solidFill>
          <a:latin typeface="+mn-lt"/>
          <a:ea typeface="ＭＳ Ｐゴシック" pitchFamily="1" charset="-128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50000"/>
        <a:buBlip>
          <a:blip r:embed="rId16"/>
        </a:buBlip>
        <a:defRPr sz="2000">
          <a:solidFill>
            <a:schemeClr val="tx1"/>
          </a:solidFill>
          <a:latin typeface="+mn-lt"/>
          <a:ea typeface="ＭＳ Ｐゴシック" pitchFamily="1" charset="-128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HP5\Desktop\0800%20mon%20alsh%20jones\0800%20mon%20alsh%20Jones284.wav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HP5\Desktop\0800%20mon%20alsh%20jones\0800%20mon%20alsh%20Jones379.wav" TargetMode="Externa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362.wav" TargetMode="Externa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19.wav" TargetMode="External"/><Relationship Id="rId1" Type="http://schemas.openxmlformats.org/officeDocument/2006/relationships/tags" Target="../tags/tag3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jpeg"/><Relationship Id="rId2" Type="http://schemas.openxmlformats.org/officeDocument/2006/relationships/audio" Target="file:///C:\Users\HP5\Desktop\0800%20mon%20alsh%20jones\0800%20mon%20alsh%20Jones280.wav" TargetMode="External"/><Relationship Id="rId1" Type="http://schemas.openxmlformats.org/officeDocument/2006/relationships/tags" Target="../tags/tag4.xml"/><Relationship Id="rId6" Type="http://schemas.openxmlformats.org/officeDocument/2006/relationships/image" Target="../media/image35.png"/><Relationship Id="rId5" Type="http://schemas.openxmlformats.org/officeDocument/2006/relationships/image" Target="../media/image34.jpeg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17.wav" TargetMode="External"/><Relationship Id="rId1" Type="http://schemas.openxmlformats.org/officeDocument/2006/relationships/tags" Target="../tags/tag5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14.xml"/><Relationship Id="rId7" Type="http://schemas.openxmlformats.org/officeDocument/2006/relationships/image" Target="../media/image41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70.wav" TargetMode="Externa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289.wav" TargetMode="External"/><Relationship Id="rId1" Type="http://schemas.openxmlformats.org/officeDocument/2006/relationships/tags" Target="../tags/tag6.xml"/><Relationship Id="rId6" Type="http://schemas.openxmlformats.org/officeDocument/2006/relationships/image" Target="../media/image8.png"/><Relationship Id="rId5" Type="http://schemas.openxmlformats.org/officeDocument/2006/relationships/image" Target="../media/image42.png"/><Relationship Id="rId4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HP5\Desktop\0800%20mon%20alsh%20jones\0800%20mon%20alsh%20Jones328.wav" TargetMode="External"/><Relationship Id="rId1" Type="http://schemas.openxmlformats.org/officeDocument/2006/relationships/tags" Target="../tags/tag7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378.wav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43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27.wav" TargetMode="External"/><Relationship Id="rId1" Type="http://schemas.openxmlformats.org/officeDocument/2006/relationships/tags" Target="../tags/tag8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1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1.jpeg"/><Relationship Id="rId2" Type="http://schemas.openxmlformats.org/officeDocument/2006/relationships/audio" Target="file:///C:\Users\HP5\Desktop\0800%20mon%20alsh%20jones\0800%20mon%20alsh%20Jones258.wav" TargetMode="External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5" Type="http://schemas.openxmlformats.org/officeDocument/2006/relationships/image" Target="../media/image9.jpeg"/><Relationship Id="rId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55.wav" TargetMode="External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363.wav" TargetMode="Externa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71.wav" TargetMode="External"/><Relationship Id="rId1" Type="http://schemas.openxmlformats.org/officeDocument/2006/relationships/tags" Target="../tags/tag9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56.wav" TargetMode="External"/><Relationship Id="rId1" Type="http://schemas.openxmlformats.org/officeDocument/2006/relationships/tags" Target="../tags/tag10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HP5\Desktop\0800%20mon%20alsh%20jones\0800%20mon%20alsh%20Jones360.wav" TargetMode="External"/><Relationship Id="rId1" Type="http://schemas.openxmlformats.org/officeDocument/2006/relationships/tags" Target="../tags/tag11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68.wav" TargetMode="External"/><Relationship Id="rId4" Type="http://schemas.openxmlformats.org/officeDocument/2006/relationships/image" Target="../media/image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file:///C:\Users\HP5\Desktop\0800%20mon%20alsh%20jones\0800%20mon%20alsh%20Jones364.wav" TargetMode="External"/><Relationship Id="rId1" Type="http://schemas.openxmlformats.org/officeDocument/2006/relationships/tags" Target="../tags/tag1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notesSlide" Target="../notesSlides/notesSlide2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48.jpeg"/><Relationship Id="rId2" Type="http://schemas.openxmlformats.org/officeDocument/2006/relationships/audio" Target="file:///C:\Users\HP5\Desktop\0800%20mon%20alsh%20jones\0800%20mon%20alsh%20Jones373.wav" TargetMode="External"/><Relationship Id="rId1" Type="http://schemas.openxmlformats.org/officeDocument/2006/relationships/tags" Target="../tags/tag13.xml"/><Relationship Id="rId6" Type="http://schemas.openxmlformats.org/officeDocument/2006/relationships/image" Target="../media/image47.jpeg"/><Relationship Id="rId5" Type="http://schemas.openxmlformats.org/officeDocument/2006/relationships/image" Target="../media/image46.jpeg"/><Relationship Id="rId10" Type="http://schemas.openxmlformats.org/officeDocument/2006/relationships/image" Target="../media/image8.png"/><Relationship Id="rId4" Type="http://schemas.openxmlformats.org/officeDocument/2006/relationships/notesSlide" Target="../notesSlides/notesSlide26.xml"/><Relationship Id="rId9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69.wav" TargetMode="External"/><Relationship Id="rId4" Type="http://schemas.openxmlformats.org/officeDocument/2006/relationships/image" Target="../media/image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HP5\Desktop\0800%20mon%20alsh%20jones\0800%20mon%20alsh%20Jones367.wav" TargetMode="External"/><Relationship Id="rId1" Type="http://schemas.openxmlformats.org/officeDocument/2006/relationships/tags" Target="../tags/tag14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28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cid:image005.jpg@01CBF38F.11219EC0" TargetMode="External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4.jpeg"/><Relationship Id="rId2" Type="http://schemas.openxmlformats.org/officeDocument/2006/relationships/audio" Target="file:///C:\Users\HP5\Desktop\0800%20mon%20alsh%20jones\0800%20mon%20alsh%20Jones259.wav" TargetMode="External"/><Relationship Id="rId1" Type="http://schemas.openxmlformats.org/officeDocument/2006/relationships/tags" Target="../tags/tag2.xml"/><Relationship Id="rId6" Type="http://schemas.openxmlformats.org/officeDocument/2006/relationships/image" Target="../media/image13.jpeg"/><Relationship Id="rId11" Type="http://schemas.openxmlformats.org/officeDocument/2006/relationships/image" Target="../media/image8.png"/><Relationship Id="rId5" Type="http://schemas.openxmlformats.org/officeDocument/2006/relationships/image" Target="../media/image12.png"/><Relationship Id="rId10" Type="http://schemas.openxmlformats.org/officeDocument/2006/relationships/image" Target="../media/image16.wmf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HP5\Desktop\0800%20mon%20alsh%20jones\0800%20mon%20alsh%20Jones320.wav" TargetMode="External"/><Relationship Id="rId1" Type="http://schemas.openxmlformats.org/officeDocument/2006/relationships/tags" Target="../tags/tag15.xml"/><Relationship Id="rId6" Type="http://schemas.openxmlformats.org/officeDocument/2006/relationships/image" Target="../media/image8.png"/><Relationship Id="rId5" Type="http://schemas.openxmlformats.org/officeDocument/2006/relationships/image" Target="../media/image51.jpeg"/><Relationship Id="rId4" Type="http://schemas.openxmlformats.org/officeDocument/2006/relationships/notesSlide" Target="../notesSlides/notesSlid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70.wav" TargetMode="External"/><Relationship Id="rId4" Type="http://schemas.openxmlformats.org/officeDocument/2006/relationships/image" Target="../media/image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71.wav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12.png"/><Relationship Id="rId4" Type="http://schemas.openxmlformats.org/officeDocument/2006/relationships/image" Target="../media/image52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2.xml"/><Relationship Id="rId7" Type="http://schemas.openxmlformats.org/officeDocument/2006/relationships/image" Target="../media/image54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336.wav" TargetMode="External"/><Relationship Id="rId6" Type="http://schemas.openxmlformats.org/officeDocument/2006/relationships/image" Target="cid:image005.jpg@01CBF38F.11219EC0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13.wav" TargetMode="External"/><Relationship Id="rId4" Type="http://schemas.openxmlformats.org/officeDocument/2006/relationships/image" Target="../media/image8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34.xml"/><Relationship Id="rId7" Type="http://schemas.openxmlformats.org/officeDocument/2006/relationships/image" Target="../media/image57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72.wav" TargetMode="External"/><Relationship Id="rId6" Type="http://schemas.openxmlformats.org/officeDocument/2006/relationships/image" Target="../media/image56.jpeg"/><Relationship Id="rId5" Type="http://schemas.openxmlformats.org/officeDocument/2006/relationships/hyperlink" Target="http://www.answers.com/main/ntquery;jsessionid=1fibi8ppg4668?method=4&amp;dsname=Wikipedia+Images&amp;dekey=Three+Mile+Island.jpg&amp;gwp=8&amp;sbid=lc02a" TargetMode="External"/><Relationship Id="rId4" Type="http://schemas.openxmlformats.org/officeDocument/2006/relationships/image" Target="../media/image55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73.wav" TargetMode="External"/><Relationship Id="rId6" Type="http://schemas.openxmlformats.org/officeDocument/2006/relationships/image" Target="../media/image8.png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14.wav" TargetMode="External"/><Relationship Id="rId4" Type="http://schemas.openxmlformats.org/officeDocument/2006/relationships/image" Target="../media/image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44.wav" TargetMode="External"/><Relationship Id="rId4" Type="http://schemas.openxmlformats.org/officeDocument/2006/relationships/image" Target="../media/image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45.wav" TargetMode="External"/><Relationship Id="rId1" Type="http://schemas.openxmlformats.org/officeDocument/2006/relationships/tags" Target="../tags/tag16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60.wav" TargetMode="External"/><Relationship Id="rId4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48.wav" TargetMode="External"/><Relationship Id="rId1" Type="http://schemas.openxmlformats.org/officeDocument/2006/relationships/tags" Target="../tags/tag17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47.wav" TargetMode="Externa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49.wav" TargetMode="External"/><Relationship Id="rId1" Type="http://schemas.openxmlformats.org/officeDocument/2006/relationships/tags" Target="../tags/tag18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52.wav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343.wav" TargetMode="External"/><Relationship Id="rId4" Type="http://schemas.openxmlformats.org/officeDocument/2006/relationships/image" Target="../media/image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37.wav" TargetMode="External"/><Relationship Id="rId1" Type="http://schemas.openxmlformats.org/officeDocument/2006/relationships/tags" Target="../tags/tag19.xml"/><Relationship Id="rId6" Type="http://schemas.openxmlformats.org/officeDocument/2006/relationships/image" Target="../media/image8.png"/><Relationship Id="rId5" Type="http://schemas.openxmlformats.org/officeDocument/2006/relationships/image" Target="../media/image64.jpeg"/><Relationship Id="rId4" Type="http://schemas.openxmlformats.org/officeDocument/2006/relationships/notesSlide" Target="../notesSlides/notesSlid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38.wav" TargetMode="External"/><Relationship Id="rId1" Type="http://schemas.openxmlformats.org/officeDocument/2006/relationships/tags" Target="../tags/tag20.xml"/><Relationship Id="rId6" Type="http://schemas.openxmlformats.org/officeDocument/2006/relationships/image" Target="../media/image8.png"/><Relationship Id="rId5" Type="http://schemas.openxmlformats.org/officeDocument/2006/relationships/image" Target="../media/image65.jpeg"/><Relationship Id="rId4" Type="http://schemas.openxmlformats.org/officeDocument/2006/relationships/notesSlide" Target="../notesSlides/notesSlid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39.wav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53.jpe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8.png"/><Relationship Id="rId2" Type="http://schemas.openxmlformats.org/officeDocument/2006/relationships/audio" Target="file:///C:\Users\HP5\Desktop\0800%20mon%20alsh%20jones\0800%20mon%20alsh%20Jones340.wav" TargetMode="External"/><Relationship Id="rId1" Type="http://schemas.openxmlformats.org/officeDocument/2006/relationships/tags" Target="../tags/tag21.xml"/><Relationship Id="rId6" Type="http://schemas.openxmlformats.org/officeDocument/2006/relationships/image" Target="cid:image005.jpg@01CBF38F.11219EC0" TargetMode="External"/><Relationship Id="rId5" Type="http://schemas.openxmlformats.org/officeDocument/2006/relationships/image" Target="../media/image14.jpeg"/><Relationship Id="rId4" Type="http://schemas.openxmlformats.org/officeDocument/2006/relationships/notesSlide" Target="../notesSlides/notesSlide4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41.wav" TargetMode="External"/><Relationship Id="rId1" Type="http://schemas.openxmlformats.org/officeDocument/2006/relationships/tags" Target="../tags/tag22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61.wav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file:///C:\Users\HP5\Desktop\0800%20mon%20alsh%20jones\0800%20mon%20alsh%20Jones350.wav" TargetMode="External"/><Relationship Id="rId1" Type="http://schemas.openxmlformats.org/officeDocument/2006/relationships/tags" Target="../tags/tag23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4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351.wav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file:///C:\Users\HP5\Desktop\0800%20mon%20alsh%20jones\0800%20mon%20alsh%20Jones299.wav" TargetMode="External"/><Relationship Id="rId1" Type="http://schemas.openxmlformats.org/officeDocument/2006/relationships/tags" Target="../tags/tag24.xml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C:\Users\HP5\Desktop\0800%20mon%20alsh%20jones\0800%20mon%20alsh%20Jones267.wav" TargetMode="External"/><Relationship Id="rId1" Type="http://schemas.openxmlformats.org/officeDocument/2006/relationships/tags" Target="../tags/tag25.xml"/><Relationship Id="rId6" Type="http://schemas.openxmlformats.org/officeDocument/2006/relationships/image" Target="../media/image8.png"/><Relationship Id="rId5" Type="http://schemas.openxmlformats.org/officeDocument/2006/relationships/image" Target="../media/image38.png"/><Relationship Id="rId4" Type="http://schemas.openxmlformats.org/officeDocument/2006/relationships/notesSlide" Target="../notesSlides/notesSlide5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HP5\Desktop\0800%20mon%20alsh%20jones\0800%20mon%20alsh%20Jones303.wav" TargetMode="External"/><Relationship Id="rId5" Type="http://schemas.openxmlformats.org/officeDocument/2006/relationships/image" Target="../media/image8.png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62.wav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63.wav" TargetMode="External"/><Relationship Id="rId6" Type="http://schemas.openxmlformats.org/officeDocument/2006/relationships/image" Target="../media/image25.wmf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64.wav" TargetMode="External"/><Relationship Id="rId6" Type="http://schemas.openxmlformats.org/officeDocument/2006/relationships/image" Target="../media/image28.png"/><Relationship Id="rId5" Type="http://schemas.openxmlformats.org/officeDocument/2006/relationships/image" Target="../media/image27.jpeg"/><Relationship Id="rId4" Type="http://schemas.openxmlformats.org/officeDocument/2006/relationships/image" Target="../media/image2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Users\HP5\Desktop\0800%20mon%20alsh%20jones\0800%20mon%20alsh%20Jones265.wav" TargetMode="Externa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1026"/>
          <p:cNvSpPr>
            <a:spLocks noGrp="1" noChangeArrowheads="1"/>
          </p:cNvSpPr>
          <p:nvPr>
            <p:ph type="ctrTitle"/>
          </p:nvPr>
        </p:nvSpPr>
        <p:spPr>
          <a:xfrm>
            <a:off x="552450" y="2209800"/>
            <a:ext cx="8362950" cy="1806575"/>
          </a:xfrm>
        </p:spPr>
        <p:txBody>
          <a:bodyPr/>
          <a:lstStyle/>
          <a:p>
            <a:pPr algn="ctr"/>
            <a:r>
              <a:rPr lang="en-US" sz="3800" b="0" dirty="0" smtClean="0">
                <a:solidFill>
                  <a:srgbClr val="FFFF00"/>
                </a:solidFill>
                <a:latin typeface="AvantGarde Md BT" pitchFamily="34" charset="0"/>
              </a:rPr>
              <a:t>An </a:t>
            </a:r>
            <a:r>
              <a:rPr lang="en-US" sz="3800" b="0" dirty="0">
                <a:solidFill>
                  <a:srgbClr val="FFFF00"/>
                </a:solidFill>
                <a:latin typeface="AvantGarde Md BT" pitchFamily="34" charset="0"/>
              </a:rPr>
              <a:t>Effective Communication Tool for the Public: The International Nuclear and Radiological Event Scale </a:t>
            </a:r>
          </a:p>
        </p:txBody>
      </p:sp>
      <p:sp>
        <p:nvSpPr>
          <p:cNvPr id="49156" name="Text Box 1028"/>
          <p:cNvSpPr txBox="1">
            <a:spLocks noChangeArrowheads="1"/>
          </p:cNvSpPr>
          <p:nvPr/>
        </p:nvSpPr>
        <p:spPr bwMode="auto">
          <a:xfrm>
            <a:off x="533400" y="4648200"/>
            <a:ext cx="8610600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solidFill>
                  <a:srgbClr val="FFFF00"/>
                </a:solidFill>
                <a:latin typeface="Arial" pitchFamily="34" charset="0"/>
                <a:ea typeface="ＭＳ Ｐゴシック" pitchFamily="34" charset="-128"/>
              </a:rPr>
              <a:t>Cynthia G. Jones, Ph.D</a:t>
            </a:r>
            <a:r>
              <a:rPr lang="en-US" sz="2000" dirty="0" smtClean="0">
                <a:solidFill>
                  <a:srgbClr val="FFFF00"/>
                </a:solidFill>
                <a:latin typeface="Arial" pitchFamily="34" charset="0"/>
                <a:ea typeface="ＭＳ Ｐゴシック" pitchFamily="34" charset="-128"/>
              </a:rPr>
              <a:t>.</a:t>
            </a:r>
          </a:p>
          <a:p>
            <a:pPr algn="ctr"/>
            <a:r>
              <a:rPr lang="en-US" sz="2000" dirty="0">
                <a:solidFill>
                  <a:srgbClr val="FFFF00"/>
                </a:solidFill>
                <a:latin typeface="Arial" pitchFamily="34" charset="0"/>
                <a:ea typeface="ＭＳ Ｐゴシック" pitchFamily="34" charset="-128"/>
              </a:rPr>
              <a:t>U.S. INES National </a:t>
            </a:r>
            <a:r>
              <a:rPr lang="en-US" sz="2000" dirty="0" smtClean="0">
                <a:solidFill>
                  <a:srgbClr val="FFFF00"/>
                </a:solidFill>
                <a:latin typeface="Arial" pitchFamily="34" charset="0"/>
                <a:ea typeface="ＭＳ Ｐゴシック" pitchFamily="34" charset="-128"/>
              </a:rPr>
              <a:t>Officer &amp; Advisory Committee Member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Arial" pitchFamily="34" charset="0"/>
                <a:ea typeface="ＭＳ Ｐゴシック" pitchFamily="34" charset="-128"/>
              </a:rPr>
              <a:t>U.S. Nuclear Regulatory Commission</a:t>
            </a:r>
          </a:p>
          <a:p>
            <a:pPr algn="ctr"/>
            <a:endParaRPr lang="en-US" sz="2000" dirty="0" smtClean="0">
              <a:solidFill>
                <a:srgbClr val="FFFF00"/>
              </a:solidFill>
              <a:latin typeface="Arial" pitchFamily="34" charset="0"/>
              <a:ea typeface="ＭＳ Ｐゴシック" pitchFamily="34" charset="-128"/>
            </a:endParaRP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Arial" pitchFamily="34" charset="0"/>
                <a:ea typeface="ＭＳ Ｐゴシック" pitchFamily="34" charset="-128"/>
              </a:rPr>
              <a:t>IRPA-13 Refresher Course</a:t>
            </a:r>
          </a:p>
          <a:p>
            <a:pPr algn="ctr"/>
            <a:r>
              <a:rPr lang="en-US" sz="2000" dirty="0" smtClean="0">
                <a:solidFill>
                  <a:srgbClr val="FFFF00"/>
                </a:solidFill>
                <a:latin typeface="Arial" pitchFamily="34" charset="0"/>
                <a:ea typeface="ＭＳ Ｐゴシック" pitchFamily="34" charset="-128"/>
              </a:rPr>
              <a:t>May 14, 2012</a:t>
            </a:r>
          </a:p>
        </p:txBody>
      </p:sp>
      <p:pic>
        <p:nvPicPr>
          <p:cNvPr id="49157" name="Picture 1029" descr="9in-color-wh-nrc-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95513" y="0"/>
            <a:ext cx="4306887" cy="1735138"/>
          </a:xfrm>
          <a:prstGeom prst="rect">
            <a:avLst/>
          </a:prstGeom>
          <a:noFill/>
        </p:spPr>
      </p:pic>
      <p:sp>
        <p:nvSpPr>
          <p:cNvPr id="49158" name="Rectangle 1030"/>
          <p:cNvSpPr>
            <a:spLocks noChangeArrowheads="1"/>
          </p:cNvSpPr>
          <p:nvPr/>
        </p:nvSpPr>
        <p:spPr bwMode="auto">
          <a:xfrm>
            <a:off x="8229600" y="6477000"/>
            <a:ext cx="685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fld id="{8B6C6AB7-E603-4B89-B421-778593946EEA}" type="slidenum">
              <a:rPr lang="en-US" sz="1400">
                <a:latin typeface="Arial" pitchFamily="34" charset="0"/>
                <a:ea typeface="ＭＳ Ｐゴシック" pitchFamily="34" charset="-128"/>
              </a:rPr>
              <a:pPr algn="ctr" eaLnBrk="0" hangingPunct="0"/>
              <a:t>1</a:t>
            </a:fld>
            <a:endParaRPr lang="en-US" sz="140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28600" y="6396335"/>
            <a:ext cx="2209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000" dirty="0" smtClean="0">
                <a:latin typeface="AvantGarde Md BT"/>
                <a:ea typeface="Calibri"/>
                <a:cs typeface="Times New Roman"/>
              </a:rPr>
              <a:t> </a:t>
            </a:r>
            <a:endParaRPr lang="en-US" sz="1000" dirty="0" smtClean="0">
              <a:latin typeface="Calibri"/>
              <a:ea typeface="Calibri"/>
              <a:cs typeface="Times New Roman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 smtClean="0">
                <a:latin typeface="Calibri"/>
                <a:ea typeface="Calibri"/>
                <a:cs typeface="Times New Roman"/>
              </a:rPr>
              <a:t>ADAMS No. ML12122B016</a:t>
            </a:r>
          </a:p>
          <a:p>
            <a:endParaRPr lang="en-US" sz="1000" dirty="0"/>
          </a:p>
        </p:txBody>
      </p:sp>
      <p:pic>
        <p:nvPicPr>
          <p:cNvPr id="7" name="0800 mon alsh Jones28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955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sz="quarter" idx="1"/>
          </p:nvPr>
        </p:nvSpPr>
        <p:spPr>
          <a:xfrm>
            <a:off x="3429000" y="2971800"/>
            <a:ext cx="4724400" cy="1752600"/>
          </a:xfrm>
        </p:spPr>
        <p:txBody>
          <a:bodyPr/>
          <a:lstStyle/>
          <a:p>
            <a:r>
              <a:rPr lang="en-GB" dirty="0" smtClean="0"/>
              <a:t>Movie Clip</a:t>
            </a:r>
            <a:endParaRPr lang="en-GB" dirty="0"/>
          </a:p>
        </p:txBody>
      </p:sp>
      <p:pic>
        <p:nvPicPr>
          <p:cNvPr id="4" name="0800 mon alsh Jones37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3530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6" descr="OECD-NEA"/>
          <p:cNvPicPr>
            <a:picLocks noGrp="1" noChangeAspect="1" noChangeArrowheads="1"/>
          </p:cNvPicPr>
          <p:nvPr>
            <p:ph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4356100" y="3933825"/>
            <a:ext cx="3648075" cy="508000"/>
          </a:xfrm>
          <a:noFill/>
        </p:spPr>
      </p:pic>
      <p:pic>
        <p:nvPicPr>
          <p:cNvPr id="6148" name="Picture 8" descr="0111010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788" y="1773238"/>
            <a:ext cx="2305050" cy="1728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9" descr="centered-sloga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275" y="1557338"/>
            <a:ext cx="2230438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50" name="Picture 10" descr="0161008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1188" y="2205038"/>
            <a:ext cx="3168650" cy="210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1" name="Text Box 12"/>
          <p:cNvSpPr txBox="1">
            <a:spLocks noChangeArrowheads="1"/>
          </p:cNvSpPr>
          <p:nvPr/>
        </p:nvSpPr>
        <p:spPr bwMode="auto">
          <a:xfrm>
            <a:off x="755650" y="4652963"/>
            <a:ext cx="7777163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GB" sz="2800" i="0">
                <a:solidFill>
                  <a:schemeClr val="tx2"/>
                </a:solidFill>
                <a:latin typeface="Arial" pitchFamily="1" charset="0"/>
              </a:rPr>
              <a:t>Established by IAEA, the OECD-NEA</a:t>
            </a:r>
          </a:p>
          <a:p>
            <a:pPr algn="ctr">
              <a:spcBef>
                <a:spcPct val="50000"/>
              </a:spcBef>
            </a:pPr>
            <a:r>
              <a:rPr lang="en-GB" sz="2800" i="0">
                <a:solidFill>
                  <a:schemeClr val="tx2"/>
                </a:solidFill>
                <a:latin typeface="Arial" pitchFamily="1" charset="0"/>
              </a:rPr>
              <a:t>and the Member States</a:t>
            </a:r>
          </a:p>
          <a:p>
            <a:pPr algn="ctr">
              <a:spcBef>
                <a:spcPct val="50000"/>
              </a:spcBef>
            </a:pPr>
            <a:r>
              <a:rPr lang="en-GB" sz="2800" i="0">
                <a:solidFill>
                  <a:schemeClr val="tx2"/>
                </a:solidFill>
                <a:latin typeface="Arial" pitchFamily="1" charset="0"/>
              </a:rPr>
              <a:t>in 1990</a:t>
            </a:r>
            <a:endParaRPr lang="en-GB" sz="2400" i="0">
              <a:solidFill>
                <a:schemeClr val="tx2"/>
              </a:solidFill>
              <a:latin typeface="Arial" pitchFamily="1" charset="0"/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294967295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44ED772F-4A46-0948-88BF-F93D06A31F04}" type="slidenum">
              <a:rPr lang="en-GB" sz="1000" b="0" i="0">
                <a:solidFill>
                  <a:schemeClr val="bg2"/>
                </a:solidFill>
                <a:latin typeface="Arial" pitchFamily="1" charset="0"/>
              </a:rPr>
              <a:pPr algn="r"/>
              <a:t>11</a:t>
            </a:fld>
            <a:endParaRPr lang="en-GB" sz="1000" b="0" i="0">
              <a:solidFill>
                <a:schemeClr val="bg2"/>
              </a:solidFill>
              <a:latin typeface="Arial" pitchFamily="1" charset="0"/>
            </a:endParaRPr>
          </a:p>
        </p:txBody>
      </p:sp>
      <p:pic>
        <p:nvPicPr>
          <p:cNvPr id="9" name="0800 mon alsh Jones36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007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716962" cy="4876800"/>
          </a:xfrm>
          <a:noFill/>
          <a:ln/>
        </p:spPr>
        <p:txBody>
          <a:bodyPr lIns="92075" tIns="46038" rIns="92075" bIns="46038"/>
          <a:lstStyle/>
          <a:p>
            <a:pPr marL="609600" indent="-609600">
              <a:buSzTx/>
              <a:buNone/>
            </a:pPr>
            <a:endParaRPr lang="en-US" sz="2800" b="1" dirty="0" smtClean="0"/>
          </a:p>
          <a:p>
            <a:pPr marL="609600" indent="-609600">
              <a:buSzTx/>
              <a:buFontTx/>
              <a:buChar char="•"/>
            </a:pPr>
            <a:r>
              <a:rPr lang="en-GB" sz="2800" b="1" dirty="0" smtClean="0"/>
              <a:t>Launched </a:t>
            </a:r>
            <a:r>
              <a:rPr lang="en-GB" sz="2800" b="1" dirty="0"/>
              <a:t>in 1990 for pilot use at Nuclear Power Plants </a:t>
            </a:r>
          </a:p>
          <a:p>
            <a:pPr marL="609600" indent="-609600">
              <a:buSzTx/>
              <a:buFontTx/>
              <a:buNone/>
            </a:pPr>
            <a:r>
              <a:rPr lang="en-GB" sz="2800" b="1" dirty="0"/>
              <a:t>	</a:t>
            </a:r>
            <a:endParaRPr lang="en-GB" sz="1600" dirty="0"/>
          </a:p>
          <a:p>
            <a:pPr marL="609600" indent="-609600">
              <a:buSzTx/>
              <a:buFontTx/>
              <a:buNone/>
            </a:pPr>
            <a:r>
              <a:rPr lang="en-GB" sz="2800" b="1" dirty="0">
                <a:solidFill>
                  <a:srgbClr val="FF3300"/>
                </a:solidFill>
              </a:rPr>
              <a:t>					WHY</a:t>
            </a:r>
            <a:r>
              <a:rPr lang="en-GB" sz="2800" b="1" dirty="0" smtClean="0">
                <a:solidFill>
                  <a:srgbClr val="FF3300"/>
                </a:solidFill>
              </a:rPr>
              <a:t>?</a:t>
            </a:r>
          </a:p>
          <a:p>
            <a:pPr marL="609600" indent="-609600">
              <a:buSzTx/>
              <a:buFontTx/>
              <a:buNone/>
            </a:pPr>
            <a:endParaRPr lang="en-GB" sz="2800" b="1" dirty="0">
              <a:solidFill>
                <a:srgbClr val="FF3300"/>
              </a:solidFill>
            </a:endParaRPr>
          </a:p>
          <a:p>
            <a:pPr marL="609600" indent="-609600" algn="ctr">
              <a:buSzTx/>
              <a:buFontTx/>
              <a:buNone/>
            </a:pPr>
            <a:r>
              <a:rPr lang="en-GB" sz="2800" b="1" dirty="0" smtClean="0"/>
              <a:t>“</a:t>
            </a:r>
            <a:r>
              <a:rPr lang="en-GB" sz="2800" b="1" i="1" dirty="0"/>
              <a:t>To help communicate the safety significance of nuclear and radiological events to the public”</a:t>
            </a:r>
            <a:endParaRPr lang="en-GB" sz="1800" b="1" dirty="0"/>
          </a:p>
        </p:txBody>
      </p:sp>
      <p:sp>
        <p:nvSpPr>
          <p:cNvPr id="189443" name="Rectangle 3"/>
          <p:cNvSpPr>
            <a:spLocks noGrp="1" noChangeArrowheads="1"/>
          </p:cNvSpPr>
          <p:nvPr>
            <p:ph type="title"/>
          </p:nvPr>
        </p:nvSpPr>
        <p:spPr>
          <a:xfrm>
            <a:off x="2057400" y="638175"/>
            <a:ext cx="7010400" cy="809625"/>
          </a:xfrm>
          <a:noFill/>
          <a:ln/>
        </p:spPr>
        <p:txBody>
          <a:bodyPr lIns="92075" tIns="46038" rIns="92075" bIns="46038"/>
          <a:lstStyle/>
          <a:p>
            <a:pPr algn="r">
              <a:lnSpc>
                <a:spcPct val="90000"/>
              </a:lnSpc>
            </a:pPr>
            <a:r>
              <a:rPr lang="en-GB" sz="3600" dirty="0" smtClean="0">
                <a:solidFill>
                  <a:srgbClr val="FFFF00"/>
                </a:solidFill>
              </a:rPr>
              <a:t>The </a:t>
            </a:r>
            <a:r>
              <a:rPr lang="en-GB" sz="3600" dirty="0" smtClean="0">
                <a:solidFill>
                  <a:srgbClr val="FF00FF"/>
                </a:solidFill>
              </a:rPr>
              <a:t>I</a:t>
            </a:r>
            <a:r>
              <a:rPr lang="en-GB" sz="3600" dirty="0" smtClean="0">
                <a:solidFill>
                  <a:srgbClr val="FFFF00"/>
                </a:solidFill>
              </a:rPr>
              <a:t>nternational </a:t>
            </a:r>
            <a:r>
              <a:rPr lang="en-GB" sz="3600" dirty="0" smtClean="0">
                <a:solidFill>
                  <a:srgbClr val="FF00FF"/>
                </a:solidFill>
              </a:rPr>
              <a:t>N</a:t>
            </a:r>
            <a:r>
              <a:rPr lang="en-GB" sz="3600" dirty="0" smtClean="0">
                <a:solidFill>
                  <a:srgbClr val="FFFF00"/>
                </a:solidFill>
              </a:rPr>
              <a:t>uclear and Radiological </a:t>
            </a:r>
            <a:r>
              <a:rPr lang="en-GB" sz="3600" dirty="0" smtClean="0">
                <a:solidFill>
                  <a:srgbClr val="FF00FF"/>
                </a:solidFill>
              </a:rPr>
              <a:t>E</a:t>
            </a:r>
            <a:r>
              <a:rPr lang="en-GB" sz="3600" dirty="0" smtClean="0">
                <a:solidFill>
                  <a:srgbClr val="FFFF00"/>
                </a:solidFill>
              </a:rPr>
              <a:t>vent </a:t>
            </a:r>
            <a:r>
              <a:rPr lang="en-GB" sz="3600" dirty="0" smtClean="0">
                <a:solidFill>
                  <a:srgbClr val="FF00FF"/>
                </a:solidFill>
              </a:rPr>
              <a:t>S</a:t>
            </a:r>
            <a:r>
              <a:rPr lang="en-GB" sz="3600" dirty="0" smtClean="0">
                <a:solidFill>
                  <a:srgbClr val="FFFF00"/>
                </a:solidFill>
              </a:rPr>
              <a:t>cale (INES)</a:t>
            </a:r>
            <a:endParaRPr lang="en-GB" sz="3600" dirty="0">
              <a:solidFill>
                <a:srgbClr val="FFFF00"/>
              </a:solidFill>
            </a:endParaRPr>
          </a:p>
        </p:txBody>
      </p:sp>
      <p:pic>
        <p:nvPicPr>
          <p:cNvPr id="4" name="0800 mon alsh Jones319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74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94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94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944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89442" grpId="0" uiExpand="1" build="p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6EB71F0-CBF5-407C-A50C-371D89773BA0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13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3315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CD8CB71-22DA-4126-BF69-0F048B78A5A1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13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3316" name="Text Placeholder 5"/>
          <p:cNvSpPr>
            <a:spLocks noGrp="1"/>
          </p:cNvSpPr>
          <p:nvPr>
            <p:ph type="body" sz="half" idx="4294967295"/>
          </p:nvPr>
        </p:nvSpPr>
        <p:spPr>
          <a:xfrm>
            <a:off x="914400" y="1066800"/>
            <a:ext cx="7173913" cy="1143000"/>
          </a:xfrm>
        </p:spPr>
        <p:txBody>
          <a:bodyPr/>
          <a:lstStyle/>
          <a:p>
            <a:pPr marL="0" indent="0" algn="ctr">
              <a:lnSpc>
                <a:spcPct val="80000"/>
              </a:lnSpc>
              <a:buFont typeface="Wingdings" pitchFamily="2" charset="2"/>
              <a:buNone/>
            </a:pPr>
            <a:r>
              <a:rPr lang="en-US" sz="3500" b="1" i="1">
                <a:solidFill>
                  <a:srgbClr val="FFFF00"/>
                </a:solidFill>
              </a:rPr>
              <a:t>Scales are inherent forms of measurement used in daily life</a:t>
            </a:r>
          </a:p>
          <a:p>
            <a:pPr marL="0" indent="0">
              <a:buFont typeface="Wingdings" pitchFamily="2" charset="2"/>
              <a:buNone/>
            </a:pPr>
            <a:endParaRPr lang="en-GB" sz="3500">
              <a:solidFill>
                <a:srgbClr val="FFFF00"/>
              </a:solidFill>
            </a:endParaRPr>
          </a:p>
        </p:txBody>
      </p:sp>
      <p:sp>
        <p:nvSpPr>
          <p:cNvPr id="13317" name="Slide Number Placeholder 4"/>
          <p:cNvSpPr txBox="1">
            <a:spLocks noGrp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4371B9F6-17CE-440D-A369-10176D44F823}" type="slidenum">
              <a:rPr lang="en-GB" sz="100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pPr algn="r"/>
              <a:t>13</a:t>
            </a:fld>
            <a:endParaRPr lang="en-GB" sz="100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7110" name="Picture 6" descr="thermomet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00113" y="5511800"/>
            <a:ext cx="4699000" cy="104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Picture 7" descr="beaufort scale modern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467600" y="2057400"/>
            <a:ext cx="1119188" cy="4037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2" name="Picture 8" descr="180px-Raumthermometer_Fahrenheit%2BCelsiu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825" y="2492375"/>
            <a:ext cx="1857375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13" name="Text Box 9"/>
          <p:cNvSpPr txBox="1">
            <a:spLocks noChangeArrowheads="1"/>
          </p:cNvSpPr>
          <p:nvPr/>
        </p:nvSpPr>
        <p:spPr bwMode="auto">
          <a:xfrm>
            <a:off x="6553200" y="6232525"/>
            <a:ext cx="2590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>
                <a:latin typeface="Arial" pitchFamily="34" charset="0"/>
              </a:rPr>
              <a:t>Beaufort wind scale</a:t>
            </a:r>
          </a:p>
        </p:txBody>
      </p:sp>
      <p:sp>
        <p:nvSpPr>
          <p:cNvPr id="47114" name="Text Box 10"/>
          <p:cNvSpPr txBox="1">
            <a:spLocks noChangeArrowheads="1"/>
          </p:cNvSpPr>
          <p:nvPr/>
        </p:nvSpPr>
        <p:spPr bwMode="auto">
          <a:xfrm>
            <a:off x="2057400" y="4572000"/>
            <a:ext cx="2949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>
                <a:latin typeface="Arial" pitchFamily="34" charset="0"/>
              </a:rPr>
              <a:t>Celsius or Fahrenheit scales for temperature</a:t>
            </a:r>
          </a:p>
        </p:txBody>
      </p:sp>
      <p:sp>
        <p:nvSpPr>
          <p:cNvPr id="47115" name="Text Box 11"/>
          <p:cNvSpPr txBox="1">
            <a:spLocks noChangeArrowheads="1"/>
          </p:cNvSpPr>
          <p:nvPr/>
        </p:nvSpPr>
        <p:spPr bwMode="auto">
          <a:xfrm>
            <a:off x="2438400" y="2514600"/>
            <a:ext cx="21605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2000" b="1">
                <a:latin typeface="Arial" pitchFamily="34" charset="0"/>
              </a:rPr>
              <a:t>Richter scale for earthquakes</a:t>
            </a:r>
            <a:endParaRPr lang="en-GB" sz="1600" b="1">
              <a:latin typeface="Arial" pitchFamily="34" charset="0"/>
            </a:endParaRPr>
          </a:p>
        </p:txBody>
      </p:sp>
      <p:pic>
        <p:nvPicPr>
          <p:cNvPr id="13326" name="Picture 14" descr="Seismogram Of February Quake In Britain From cnn.com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8200" y="2438400"/>
            <a:ext cx="2362200" cy="1771650"/>
          </a:xfrm>
          <a:prstGeom prst="rect">
            <a:avLst/>
          </a:prstGeom>
          <a:noFill/>
        </p:spPr>
      </p:pic>
      <p:pic>
        <p:nvPicPr>
          <p:cNvPr id="13" name="0800 mon alsh Jones28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9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37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7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7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3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47113" grpId="0"/>
      <p:bldP spid="47114" grpId="0"/>
      <p:bldP spid="471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2286000"/>
            <a:ext cx="8229600" cy="4267200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110000"/>
              </a:lnSpc>
              <a:buSzTx/>
              <a:buFontTx/>
              <a:buChar char="•"/>
            </a:pPr>
            <a:r>
              <a:rPr lang="en-US" sz="2800" b="1" dirty="0">
                <a:solidFill>
                  <a:srgbClr val="FF3300"/>
                </a:solidFill>
              </a:rPr>
              <a:t>Prompt</a:t>
            </a:r>
            <a:r>
              <a:rPr lang="en-US" sz="2800" b="1" dirty="0"/>
              <a:t> communication to the public</a:t>
            </a:r>
          </a:p>
          <a:p>
            <a:pPr>
              <a:lnSpc>
                <a:spcPct val="110000"/>
              </a:lnSpc>
              <a:buSzTx/>
              <a:buFontTx/>
              <a:buChar char="•"/>
            </a:pPr>
            <a:r>
              <a:rPr lang="en-US" sz="2800" b="1" dirty="0">
                <a:solidFill>
                  <a:srgbClr val="FF3300"/>
                </a:solidFill>
              </a:rPr>
              <a:t>Consistency</a:t>
            </a:r>
            <a:r>
              <a:rPr lang="en-US" sz="2800" b="1" dirty="0"/>
              <a:t> in terms of safety significance</a:t>
            </a:r>
          </a:p>
          <a:p>
            <a:pPr>
              <a:lnSpc>
                <a:spcPct val="110000"/>
              </a:lnSpc>
              <a:buSzTx/>
              <a:buFontTx/>
              <a:buChar char="•"/>
            </a:pPr>
            <a:r>
              <a:rPr lang="en-US" sz="2800" b="1" dirty="0" smtClean="0"/>
              <a:t>Can </a:t>
            </a:r>
            <a:r>
              <a:rPr lang="en-US" sz="2800" b="1" dirty="0"/>
              <a:t>be applied to </a:t>
            </a:r>
            <a:r>
              <a:rPr lang="en-US" sz="2800" b="1" dirty="0">
                <a:solidFill>
                  <a:srgbClr val="FF3300"/>
                </a:solidFill>
              </a:rPr>
              <a:t>any event</a:t>
            </a:r>
            <a:r>
              <a:rPr lang="en-US" sz="2800" b="1" dirty="0"/>
              <a:t> associated with radioactive material</a:t>
            </a:r>
          </a:p>
          <a:p>
            <a:pPr>
              <a:lnSpc>
                <a:spcPct val="110000"/>
              </a:lnSpc>
              <a:buSzTx/>
              <a:buFontTx/>
              <a:buChar char="•"/>
            </a:pPr>
            <a:r>
              <a:rPr lang="en-US" sz="2800" b="1" dirty="0"/>
              <a:t>Events are classified on a scale from 1 to </a:t>
            </a:r>
            <a:r>
              <a:rPr lang="en-US" sz="2800" b="1" dirty="0" smtClean="0"/>
              <a:t>7</a:t>
            </a:r>
          </a:p>
          <a:p>
            <a:pPr>
              <a:lnSpc>
                <a:spcPct val="110000"/>
              </a:lnSpc>
              <a:buSzTx/>
              <a:buFontTx/>
              <a:buChar char="•"/>
            </a:pPr>
            <a:r>
              <a:rPr lang="en-US" sz="2800" b="1" dirty="0" smtClean="0"/>
              <a:t>Operating successfully in </a:t>
            </a:r>
            <a:r>
              <a:rPr lang="en-US" sz="2800" b="1" dirty="0" smtClean="0">
                <a:solidFill>
                  <a:srgbClr val="FF3300"/>
                </a:solidFill>
              </a:rPr>
              <a:t>more than 70</a:t>
            </a:r>
            <a:r>
              <a:rPr lang="en-US" sz="2800" b="1" dirty="0" smtClean="0"/>
              <a:t> countries</a:t>
            </a:r>
            <a:endParaRPr lang="en-US" sz="2800" b="1" dirty="0"/>
          </a:p>
        </p:txBody>
      </p:sp>
      <p:sp>
        <p:nvSpPr>
          <p:cNvPr id="185347" name="Rectangle 3"/>
          <p:cNvSpPr>
            <a:spLocks noGrp="1" noChangeArrowheads="1"/>
          </p:cNvSpPr>
          <p:nvPr>
            <p:ph type="title"/>
          </p:nvPr>
        </p:nvSpPr>
        <p:spPr>
          <a:xfrm>
            <a:off x="976313" y="304800"/>
            <a:ext cx="7916862" cy="885825"/>
          </a:xfrm>
          <a:noFill/>
          <a:ln/>
        </p:spPr>
        <p:txBody>
          <a:bodyPr lIns="92075" tIns="46038" rIns="92075" bIns="46038"/>
          <a:lstStyle/>
          <a:p>
            <a:pPr algn="r"/>
            <a:r>
              <a:rPr lang="en-US">
                <a:solidFill>
                  <a:srgbClr val="FFFF00"/>
                </a:solidFill>
              </a:rPr>
              <a:t>INES Main Features</a:t>
            </a:r>
            <a:r>
              <a:rPr lang="en-US" sz="4400"/>
              <a:t> </a:t>
            </a:r>
          </a:p>
        </p:txBody>
      </p:sp>
      <p:pic>
        <p:nvPicPr>
          <p:cNvPr id="4" name="0800 mon alsh Jones31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0228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53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53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53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853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53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85346" grpId="0" build="p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6C62CD6E-AD4F-4111-B3A1-B388DA9377A4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15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6387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E85C9089-1055-4737-AF31-CD116A56D5EC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15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638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276600" y="228600"/>
            <a:ext cx="4451350" cy="1057275"/>
          </a:xfrm>
        </p:spPr>
        <p:txBody>
          <a:bodyPr/>
          <a:lstStyle/>
          <a:p>
            <a:r>
              <a:rPr lang="en-US" sz="4400">
                <a:solidFill>
                  <a:srgbClr val="FFFF00"/>
                </a:solidFill>
              </a:rPr>
              <a:t>Scope of INES</a:t>
            </a:r>
            <a:endParaRPr lang="en-GB" sz="4400"/>
          </a:p>
        </p:txBody>
      </p:sp>
      <p:sp>
        <p:nvSpPr>
          <p:cNvPr id="5" name="Oval 4"/>
          <p:cNvSpPr/>
          <p:nvPr/>
        </p:nvSpPr>
        <p:spPr>
          <a:xfrm>
            <a:off x="8001000" y="142875"/>
            <a:ext cx="765175" cy="765175"/>
          </a:xfrm>
          <a:prstGeom prst="ellipse">
            <a:avLst/>
          </a:prstGeom>
          <a:blipFill rotWithShape="0">
            <a:blip r:embed="rId4" cstate="email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16402" name="Group 18"/>
          <p:cNvGrpSpPr>
            <a:grpSpLocks/>
          </p:cNvGrpSpPr>
          <p:nvPr/>
        </p:nvGrpSpPr>
        <p:grpSpPr bwMode="auto">
          <a:xfrm>
            <a:off x="5715000" y="3810000"/>
            <a:ext cx="3352800" cy="2363788"/>
            <a:chOff x="3600" y="2400"/>
            <a:chExt cx="2112" cy="1489"/>
          </a:xfrm>
        </p:grpSpPr>
        <p:pic>
          <p:nvPicPr>
            <p:cNvPr id="16399" name="Picture 6" descr="NPP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600" y="2400"/>
              <a:ext cx="1986" cy="148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400" name="Text Box 8"/>
            <p:cNvSpPr txBox="1">
              <a:spLocks noChangeArrowheads="1"/>
            </p:cNvSpPr>
            <p:nvPr/>
          </p:nvSpPr>
          <p:spPr bwMode="auto">
            <a:xfrm>
              <a:off x="4560" y="2448"/>
              <a:ext cx="1152" cy="488"/>
            </a:xfrm>
            <a:prstGeom prst="rect">
              <a:avLst/>
            </a:prstGeom>
            <a:noFill/>
            <a:ln w="317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lnSpc>
                  <a:spcPct val="80000"/>
                </a:lnSpc>
                <a:spcBef>
                  <a:spcPct val="50000"/>
                </a:spcBef>
                <a:buClr>
                  <a:schemeClr val="folHlink"/>
                </a:buClr>
                <a:buSzPct val="110000"/>
              </a:pPr>
              <a:r>
                <a:rPr lang="en-US" sz="2800" b="1">
                  <a:solidFill>
                    <a:schemeClr val="bg1"/>
                  </a:solidFill>
                  <a:latin typeface="Arial" pitchFamily="34" charset="0"/>
                  <a:cs typeface="Arial" pitchFamily="34" charset="0"/>
                </a:rPr>
                <a:t>Nuclear Facilities</a:t>
              </a:r>
              <a:endParaRPr lang="en-US" sz="2800" b="1">
                <a:solidFill>
                  <a:srgbClr val="FFFF00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16395" name="Group 13"/>
          <p:cNvGrpSpPr>
            <a:grpSpLocks/>
          </p:cNvGrpSpPr>
          <p:nvPr/>
        </p:nvGrpSpPr>
        <p:grpSpPr bwMode="auto">
          <a:xfrm>
            <a:off x="228600" y="3660775"/>
            <a:ext cx="2562225" cy="1916113"/>
            <a:chOff x="357158" y="3727466"/>
            <a:chExt cx="2562234" cy="1916112"/>
          </a:xfrm>
        </p:grpSpPr>
        <p:pic>
          <p:nvPicPr>
            <p:cNvPr id="16397" name="Picture 4" descr="radiation source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357158" y="3727466"/>
              <a:ext cx="2555875" cy="19161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8" name="Text Box 10"/>
            <p:cNvSpPr txBox="1">
              <a:spLocks noChangeArrowheads="1"/>
            </p:cNvSpPr>
            <p:nvPr/>
          </p:nvSpPr>
          <p:spPr bwMode="auto">
            <a:xfrm>
              <a:off x="785784" y="4143376"/>
              <a:ext cx="2133608" cy="774699"/>
            </a:xfrm>
            <a:prstGeom prst="rect">
              <a:avLst/>
            </a:prstGeom>
            <a:noFill/>
            <a:ln w="317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 eaLnBrk="0" hangingPunct="0">
                <a:lnSpc>
                  <a:spcPct val="80000"/>
                </a:lnSpc>
                <a:spcBef>
                  <a:spcPct val="20000"/>
                </a:spcBef>
                <a:buClr>
                  <a:schemeClr val="folHlink"/>
                </a:buClr>
                <a:buSzPct val="110000"/>
              </a:pPr>
              <a:r>
                <a:rPr lang="en-US" sz="2800" b="1">
                  <a:solidFill>
                    <a:srgbClr val="FFFF00"/>
                  </a:solidFill>
                  <a:latin typeface="Arial" pitchFamily="34" charset="0"/>
                  <a:cs typeface="Arial" pitchFamily="34" charset="0"/>
                </a:rPr>
                <a:t>Radiation sources</a:t>
              </a:r>
              <a:endParaRPr lang="en-US" sz="2800" b="1">
                <a:latin typeface="Arial" pitchFamily="34" charset="0"/>
                <a:cs typeface="Arial" pitchFamily="34" charset="0"/>
              </a:endParaRPr>
            </a:p>
          </p:txBody>
        </p:sp>
      </p:grpSp>
      <p:pic>
        <p:nvPicPr>
          <p:cNvPr id="16396" name="Picture 7" descr="transpor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8013" y="3673475"/>
            <a:ext cx="2152650" cy="287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52400" y="1828800"/>
            <a:ext cx="8678863" cy="2057400"/>
          </a:xfrm>
        </p:spPr>
        <p:txBody>
          <a:bodyPr/>
          <a:lstStyle/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GB"/>
              <a:t>	</a:t>
            </a:r>
            <a:r>
              <a:rPr lang="en-GB" sz="3000" b="1"/>
              <a:t>Any event associated with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GB" sz="3000" b="1"/>
              <a:t> the transport, storage and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GB" sz="3000" b="1"/>
              <a:t>use of radioactive material </a:t>
            </a:r>
          </a:p>
          <a:p>
            <a:pPr algn="ctr">
              <a:lnSpc>
                <a:spcPct val="80000"/>
              </a:lnSpc>
              <a:buFont typeface="Wingdings" pitchFamily="2" charset="2"/>
              <a:buNone/>
            </a:pPr>
            <a:r>
              <a:rPr lang="en-GB" sz="3000" b="1"/>
              <a:t>at facilities or not</a:t>
            </a:r>
            <a:endParaRPr lang="en-GB"/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3492500" y="6021388"/>
            <a:ext cx="2133600" cy="519112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Clr>
                <a:schemeClr val="folHlink"/>
              </a:buClr>
              <a:buSzPct val="110000"/>
            </a:pPr>
            <a:r>
              <a:rPr lang="en-US" sz="2800" b="1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Transport</a:t>
            </a:r>
            <a:endParaRPr lang="en-US" sz="28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0800 mon alsh Jones27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1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4" dur="5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16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76200" y="4191000"/>
            <a:ext cx="4240213" cy="569913"/>
          </a:xfrm>
          <a:noFill/>
          <a:ln/>
        </p:spPr>
        <p:txBody>
          <a:bodyPr lIns="92075" tIns="46038" rIns="92075" bIns="46038"/>
          <a:lstStyle/>
          <a:p>
            <a:pPr marL="347663" indent="-347663">
              <a:lnSpc>
                <a:spcPct val="90000"/>
              </a:lnSpc>
              <a:spcAft>
                <a:spcPct val="48000"/>
              </a:spcAft>
              <a:buFont typeface="Wingdings" pitchFamily="2" charset="2"/>
              <a:buNone/>
            </a:pPr>
            <a:r>
              <a:rPr lang="en-US" sz="2400" b="1"/>
              <a:t>Levels 1 to 3 - “Incidents”</a:t>
            </a: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title"/>
          </p:nvPr>
        </p:nvSpPr>
        <p:spPr>
          <a:xfrm>
            <a:off x="3200400" y="228600"/>
            <a:ext cx="5372100" cy="896938"/>
          </a:xfrm>
          <a:noFill/>
          <a:ln/>
        </p:spPr>
        <p:txBody>
          <a:bodyPr lIns="92075" tIns="46038" rIns="92075" bIns="46038"/>
          <a:lstStyle/>
          <a:p>
            <a:r>
              <a:rPr lang="en-US">
                <a:solidFill>
                  <a:srgbClr val="FFFF00"/>
                </a:solidFill>
              </a:rPr>
              <a:t>INES Classification</a:t>
            </a:r>
          </a:p>
        </p:txBody>
      </p:sp>
      <p:sp>
        <p:nvSpPr>
          <p:cNvPr id="115716" name="Text Box 4"/>
          <p:cNvSpPr txBox="1">
            <a:spLocks noChangeArrowheads="1"/>
          </p:cNvSpPr>
          <p:nvPr/>
        </p:nvSpPr>
        <p:spPr bwMode="auto">
          <a:xfrm>
            <a:off x="192088" y="5638800"/>
            <a:ext cx="4379912" cy="461665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 dirty="0">
                <a:latin typeface="Arial" pitchFamily="34" charset="0"/>
                <a:ea typeface="ＭＳ Ｐゴシック" pitchFamily="34" charset="-128"/>
              </a:rPr>
              <a:t>Level 0  </a:t>
            </a:r>
            <a:r>
              <a:rPr lang="en-GB" b="1" dirty="0" smtClean="0">
                <a:latin typeface="Arial" pitchFamily="34" charset="0"/>
                <a:ea typeface="ＭＳ Ｐゴシック" pitchFamily="34" charset="-128"/>
              </a:rPr>
              <a:t>- “Below Scale”</a:t>
            </a:r>
            <a:endParaRPr lang="en-GB" b="1" dirty="0">
              <a:latin typeface="Arial" pitchFamily="34" charset="0"/>
              <a:ea typeface="ＭＳ Ｐゴシック" pitchFamily="34" charset="-128"/>
            </a:endParaRPr>
          </a:p>
        </p:txBody>
      </p:sp>
      <p:sp>
        <p:nvSpPr>
          <p:cNvPr id="115717" name="Rectangle 5"/>
          <p:cNvSpPr>
            <a:spLocks noChangeArrowheads="1"/>
          </p:cNvSpPr>
          <p:nvPr/>
        </p:nvSpPr>
        <p:spPr bwMode="gray">
          <a:xfrm>
            <a:off x="76200" y="2667000"/>
            <a:ext cx="4267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/>
          <a:lstStyle/>
          <a:p>
            <a:pPr marL="347663" indent="-347663">
              <a:spcBef>
                <a:spcPct val="20000"/>
              </a:spcBef>
              <a:spcAft>
                <a:spcPct val="48000"/>
              </a:spcAft>
              <a:buClr>
                <a:schemeClr val="hlink"/>
              </a:buClr>
              <a:buSzPct val="70000"/>
              <a:buFont typeface="Wingdings" pitchFamily="2" charset="2"/>
              <a:buNone/>
            </a:pPr>
            <a:r>
              <a:rPr lang="en-US" b="1"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Levels 4 to 7 - “Accidents”</a:t>
            </a:r>
          </a:p>
        </p:txBody>
      </p:sp>
      <p:pic>
        <p:nvPicPr>
          <p:cNvPr id="115718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00600" y="1371600"/>
            <a:ext cx="4343400" cy="5105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115719" name="Line 7"/>
          <p:cNvSpPr>
            <a:spLocks noChangeShapeType="1"/>
          </p:cNvSpPr>
          <p:nvPr/>
        </p:nvSpPr>
        <p:spPr bwMode="auto">
          <a:xfrm>
            <a:off x="3962400" y="5867400"/>
            <a:ext cx="2057400" cy="0"/>
          </a:xfrm>
          <a:prstGeom prst="line">
            <a:avLst/>
          </a:prstGeom>
          <a:noFill/>
          <a:ln w="76200">
            <a:solidFill>
              <a:srgbClr val="FF3300"/>
            </a:solidFill>
            <a:miter lim="800000"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15720" name="Line 8"/>
          <p:cNvSpPr>
            <a:spLocks noChangeShapeType="1"/>
          </p:cNvSpPr>
          <p:nvPr/>
        </p:nvSpPr>
        <p:spPr bwMode="auto">
          <a:xfrm>
            <a:off x="4343400" y="4343400"/>
            <a:ext cx="1143000" cy="0"/>
          </a:xfrm>
          <a:prstGeom prst="line">
            <a:avLst/>
          </a:prstGeom>
          <a:noFill/>
          <a:ln w="76200">
            <a:solidFill>
              <a:srgbClr val="FF3300"/>
            </a:solidFill>
            <a:miter lim="800000"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en-US"/>
          </a:p>
        </p:txBody>
      </p:sp>
      <p:sp>
        <p:nvSpPr>
          <p:cNvPr id="115721" name="Line 9"/>
          <p:cNvSpPr>
            <a:spLocks noChangeShapeType="1"/>
          </p:cNvSpPr>
          <p:nvPr/>
        </p:nvSpPr>
        <p:spPr bwMode="auto">
          <a:xfrm>
            <a:off x="4191000" y="2971800"/>
            <a:ext cx="1295400" cy="0"/>
          </a:xfrm>
          <a:prstGeom prst="line">
            <a:avLst/>
          </a:prstGeom>
          <a:noFill/>
          <a:ln w="76200">
            <a:solidFill>
              <a:srgbClr val="FF3300"/>
            </a:solidFill>
            <a:miter lim="800000"/>
            <a:headEnd type="none" w="sm" len="sm"/>
            <a:tailEnd type="triangle" w="sm" len="sm"/>
          </a:ln>
          <a:effectLst/>
        </p:spPr>
        <p:txBody>
          <a:bodyPr wrap="none"/>
          <a:lstStyle/>
          <a:p>
            <a:endParaRPr lang="en-US"/>
          </a:p>
        </p:txBody>
      </p:sp>
      <p:pic>
        <p:nvPicPr>
          <p:cNvPr id="10" name="0800 mon alsh Jones289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908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57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157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157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7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115714" grpId="0" build="p" bldLvl="2" autoUpdateAnimBg="0"/>
      <p:bldP spid="115716" grpId="0"/>
      <p:bldP spid="115717" grpId="0" build="p" bldLvl="2" autoUpdateAnimBg="0"/>
      <p:bldP spid="115719" grpId="0" animBg="1"/>
      <p:bldP spid="115720" grpId="0" animBg="1"/>
      <p:bldP spid="1157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626" name="Rectangle 3"/>
          <p:cNvSpPr>
            <a:spLocks noChangeArrowheads="1"/>
          </p:cNvSpPr>
          <p:nvPr/>
        </p:nvSpPr>
        <p:spPr bwMode="auto">
          <a:xfrm>
            <a:off x="971550" y="1628775"/>
            <a:ext cx="1296988" cy="576263"/>
          </a:xfrm>
          <a:prstGeom prst="rect">
            <a:avLst/>
          </a:prstGeom>
          <a:solidFill>
            <a:srgbClr val="E63477"/>
          </a:solidFill>
          <a:ln w="31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27" name="Rectangle 4"/>
          <p:cNvSpPr>
            <a:spLocks noChangeArrowheads="1"/>
          </p:cNvSpPr>
          <p:nvPr/>
        </p:nvSpPr>
        <p:spPr bwMode="auto">
          <a:xfrm>
            <a:off x="971550" y="2205038"/>
            <a:ext cx="1296988" cy="576262"/>
          </a:xfrm>
          <a:prstGeom prst="rect">
            <a:avLst/>
          </a:prstGeom>
          <a:solidFill>
            <a:srgbClr val="EF6540"/>
          </a:solidFill>
          <a:ln w="31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28" name="Rectangle 5"/>
          <p:cNvSpPr>
            <a:spLocks noChangeArrowheads="1"/>
          </p:cNvSpPr>
          <p:nvPr/>
        </p:nvSpPr>
        <p:spPr bwMode="auto">
          <a:xfrm>
            <a:off x="971550" y="2781300"/>
            <a:ext cx="1296988" cy="576263"/>
          </a:xfrm>
          <a:prstGeom prst="rect">
            <a:avLst/>
          </a:prstGeom>
          <a:solidFill>
            <a:srgbClr val="F4A050"/>
          </a:solidFill>
          <a:ln w="31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29" name="Rectangle 6"/>
          <p:cNvSpPr>
            <a:spLocks noChangeArrowheads="1"/>
          </p:cNvSpPr>
          <p:nvPr/>
        </p:nvSpPr>
        <p:spPr bwMode="auto">
          <a:xfrm>
            <a:off x="971550" y="3357563"/>
            <a:ext cx="1296988" cy="576262"/>
          </a:xfrm>
          <a:prstGeom prst="rect">
            <a:avLst/>
          </a:prstGeom>
          <a:solidFill>
            <a:srgbClr val="FABE4B"/>
          </a:solidFill>
          <a:ln w="31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30" name="Rectangle 7"/>
          <p:cNvSpPr>
            <a:spLocks noChangeArrowheads="1"/>
          </p:cNvSpPr>
          <p:nvPr/>
        </p:nvSpPr>
        <p:spPr bwMode="auto">
          <a:xfrm>
            <a:off x="971550" y="3933825"/>
            <a:ext cx="1296988" cy="576263"/>
          </a:xfrm>
          <a:prstGeom prst="rect">
            <a:avLst/>
          </a:prstGeom>
          <a:solidFill>
            <a:srgbClr val="FDD901"/>
          </a:solidFill>
          <a:ln w="31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31" name="Rectangle 8"/>
          <p:cNvSpPr>
            <a:spLocks noChangeArrowheads="1"/>
          </p:cNvSpPr>
          <p:nvPr/>
        </p:nvSpPr>
        <p:spPr bwMode="auto">
          <a:xfrm>
            <a:off x="971550" y="4508500"/>
            <a:ext cx="1296988" cy="576263"/>
          </a:xfrm>
          <a:prstGeom prst="rect">
            <a:avLst/>
          </a:prstGeom>
          <a:solidFill>
            <a:srgbClr val="CFD45C"/>
          </a:solidFill>
          <a:ln w="31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32" name="Rectangle 9"/>
          <p:cNvSpPr>
            <a:spLocks noChangeArrowheads="1"/>
          </p:cNvSpPr>
          <p:nvPr/>
        </p:nvSpPr>
        <p:spPr bwMode="auto">
          <a:xfrm>
            <a:off x="971550" y="5084763"/>
            <a:ext cx="1296988" cy="576262"/>
          </a:xfrm>
          <a:prstGeom prst="rect">
            <a:avLst/>
          </a:prstGeom>
          <a:solidFill>
            <a:srgbClr val="0E883F"/>
          </a:solidFill>
          <a:ln w="3175">
            <a:solidFill>
              <a:schemeClr val="tx1"/>
            </a:solidFill>
            <a:miter lim="800000"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82633" name="Text Box 12"/>
          <p:cNvSpPr txBox="1">
            <a:spLocks noChangeArrowheads="1"/>
          </p:cNvSpPr>
          <p:nvPr/>
        </p:nvSpPr>
        <p:spPr bwMode="auto">
          <a:xfrm>
            <a:off x="1476375" y="5157788"/>
            <a:ext cx="360363" cy="457200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latin typeface="Arial" pitchFamily="34" charset="0"/>
              </a:rPr>
              <a:t>1</a:t>
            </a:r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>
            <a:off x="2771775" y="3933825"/>
            <a:ext cx="1296988" cy="1728788"/>
            <a:chOff x="1746" y="2478"/>
            <a:chExt cx="817" cy="1089"/>
          </a:xfrm>
        </p:grpSpPr>
        <p:sp>
          <p:nvSpPr>
            <p:cNvPr id="282635" name="Rectangle 32"/>
            <p:cNvSpPr>
              <a:spLocks noChangeArrowheads="1"/>
            </p:cNvSpPr>
            <p:nvPr/>
          </p:nvSpPr>
          <p:spPr bwMode="auto">
            <a:xfrm>
              <a:off x="1746" y="2478"/>
              <a:ext cx="817" cy="1089"/>
            </a:xfrm>
            <a:prstGeom prst="rect">
              <a:avLst/>
            </a:prstGeom>
            <a:gradFill rotWithShape="1">
              <a:gsLst>
                <a:gs pos="0">
                  <a:srgbClr val="FDD901"/>
                </a:gs>
                <a:gs pos="100000">
                  <a:srgbClr val="0E883F"/>
                </a:gs>
              </a:gsLst>
              <a:lin ang="5400000" scaled="1"/>
            </a:gradFill>
            <a:ln w="31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636" name="Text Box 33"/>
            <p:cNvSpPr txBox="1">
              <a:spLocks noChangeArrowheads="1"/>
            </p:cNvSpPr>
            <p:nvPr/>
          </p:nvSpPr>
          <p:spPr bwMode="auto">
            <a:xfrm>
              <a:off x="1746" y="2568"/>
              <a:ext cx="771" cy="634"/>
            </a:xfrm>
            <a:prstGeom prst="rect">
              <a:avLst/>
            </a:prstGeom>
            <a:noFill/>
            <a:ln w="317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000" b="1" dirty="0">
                  <a:solidFill>
                    <a:schemeClr val="bg2"/>
                  </a:solidFill>
                  <a:latin typeface="Arial" pitchFamily="34" charset="0"/>
                </a:rPr>
                <a:t>Defence-In- Depth</a:t>
              </a:r>
            </a:p>
          </p:txBody>
        </p:sp>
      </p:grp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4643438" y="2781300"/>
            <a:ext cx="1341437" cy="2305050"/>
            <a:chOff x="2925" y="1752"/>
            <a:chExt cx="817" cy="1452"/>
          </a:xfrm>
        </p:grpSpPr>
        <p:sp>
          <p:nvSpPr>
            <p:cNvPr id="282638" name="Rectangle 35"/>
            <p:cNvSpPr>
              <a:spLocks noChangeArrowheads="1"/>
            </p:cNvSpPr>
            <p:nvPr/>
          </p:nvSpPr>
          <p:spPr bwMode="auto">
            <a:xfrm>
              <a:off x="2925" y="1752"/>
              <a:ext cx="817" cy="1452"/>
            </a:xfrm>
            <a:prstGeom prst="rect">
              <a:avLst/>
            </a:prstGeom>
            <a:gradFill rotWithShape="1">
              <a:gsLst>
                <a:gs pos="0">
                  <a:srgbClr val="F4A050"/>
                </a:gs>
                <a:gs pos="100000">
                  <a:srgbClr val="CFD45C"/>
                </a:gs>
              </a:gsLst>
              <a:lin ang="5400000" scaled="1"/>
            </a:gradFill>
            <a:ln w="31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639" name="Text Box 36"/>
            <p:cNvSpPr txBox="1">
              <a:spLocks noChangeArrowheads="1"/>
            </p:cNvSpPr>
            <p:nvPr/>
          </p:nvSpPr>
          <p:spPr bwMode="auto">
            <a:xfrm>
              <a:off x="2971" y="2069"/>
              <a:ext cx="771" cy="1018"/>
            </a:xfrm>
            <a:prstGeom prst="rect">
              <a:avLst/>
            </a:prstGeom>
            <a:noFill/>
            <a:ln w="317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GB" sz="2000" b="1" dirty="0">
                  <a:solidFill>
                    <a:schemeClr val="bg2"/>
                  </a:solidFill>
                  <a:latin typeface="Arial" pitchFamily="34" charset="0"/>
                </a:rPr>
                <a:t>Radio-logical Barriers and controls</a:t>
              </a:r>
            </a:p>
          </p:txBody>
        </p:sp>
      </p:grpSp>
      <p:grpSp>
        <p:nvGrpSpPr>
          <p:cNvPr id="4" name="Group 37"/>
          <p:cNvGrpSpPr>
            <a:grpSpLocks/>
          </p:cNvGrpSpPr>
          <p:nvPr/>
        </p:nvGrpSpPr>
        <p:grpSpPr bwMode="auto">
          <a:xfrm>
            <a:off x="6621463" y="1628775"/>
            <a:ext cx="1296987" cy="4065588"/>
            <a:chOff x="4150" y="1026"/>
            <a:chExt cx="817" cy="2177"/>
          </a:xfrm>
        </p:grpSpPr>
        <p:sp>
          <p:nvSpPr>
            <p:cNvPr id="282641" name="Rectangle 38"/>
            <p:cNvSpPr>
              <a:spLocks noChangeArrowheads="1"/>
            </p:cNvSpPr>
            <p:nvPr/>
          </p:nvSpPr>
          <p:spPr bwMode="auto">
            <a:xfrm>
              <a:off x="4150" y="1026"/>
              <a:ext cx="817" cy="2177"/>
            </a:xfrm>
            <a:prstGeom prst="rect">
              <a:avLst/>
            </a:prstGeom>
            <a:gradFill rotWithShape="1">
              <a:gsLst>
                <a:gs pos="0">
                  <a:srgbClr val="E63477"/>
                </a:gs>
                <a:gs pos="100000">
                  <a:srgbClr val="0E883F"/>
                </a:gs>
              </a:gsLst>
              <a:lin ang="5400000" scaled="1"/>
            </a:gradFill>
            <a:ln w="3175">
              <a:solidFill>
                <a:schemeClr val="tx1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82642" name="Text Box 39"/>
            <p:cNvSpPr txBox="1">
              <a:spLocks noChangeArrowheads="1"/>
            </p:cNvSpPr>
            <p:nvPr/>
          </p:nvSpPr>
          <p:spPr bwMode="auto">
            <a:xfrm>
              <a:off x="4196" y="1343"/>
              <a:ext cx="771" cy="702"/>
            </a:xfrm>
            <a:prstGeom prst="rect">
              <a:avLst/>
            </a:prstGeom>
            <a:noFill/>
            <a:ln w="3175">
              <a:noFill/>
              <a:miter lim="800000"/>
              <a:headEnd type="none" w="sm" len="sm"/>
              <a:tailEnd type="none" w="sm" len="sm"/>
            </a:ln>
          </p:spPr>
          <p:txBody>
            <a:bodyPr>
              <a:spAutoFit/>
            </a:bodyPr>
            <a:lstStyle/>
            <a:p>
              <a:r>
                <a:rPr lang="en-GB" sz="2000" b="1" dirty="0">
                  <a:solidFill>
                    <a:schemeClr val="bg2"/>
                  </a:solidFill>
                  <a:latin typeface="Arial" pitchFamily="34" charset="0"/>
                </a:rPr>
                <a:t>People and the Environ-</a:t>
              </a:r>
              <a:r>
                <a:rPr lang="en-GB" sz="2000" b="1" dirty="0" err="1">
                  <a:solidFill>
                    <a:schemeClr val="bg2"/>
                  </a:solidFill>
                  <a:latin typeface="Arial" pitchFamily="34" charset="0"/>
                </a:rPr>
                <a:t>ment</a:t>
              </a:r>
              <a:endParaRPr lang="en-GB" sz="2000" b="1" dirty="0">
                <a:solidFill>
                  <a:schemeClr val="bg2"/>
                </a:solidFill>
                <a:latin typeface="Arial" pitchFamily="34" charset="0"/>
              </a:endParaRPr>
            </a:p>
          </p:txBody>
        </p:sp>
      </p:grpSp>
      <p:sp>
        <p:nvSpPr>
          <p:cNvPr id="282643" name="Text Box 40"/>
          <p:cNvSpPr txBox="1">
            <a:spLocks noChangeArrowheads="1"/>
          </p:cNvSpPr>
          <p:nvPr/>
        </p:nvSpPr>
        <p:spPr bwMode="auto">
          <a:xfrm>
            <a:off x="1476375" y="4581525"/>
            <a:ext cx="360363" cy="457200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latin typeface="Arial" pitchFamily="34" charset="0"/>
              </a:rPr>
              <a:t>2</a:t>
            </a:r>
          </a:p>
        </p:txBody>
      </p:sp>
      <p:sp>
        <p:nvSpPr>
          <p:cNvPr id="282644" name="Text Box 41"/>
          <p:cNvSpPr txBox="1">
            <a:spLocks noChangeArrowheads="1"/>
          </p:cNvSpPr>
          <p:nvPr/>
        </p:nvSpPr>
        <p:spPr bwMode="auto">
          <a:xfrm>
            <a:off x="1474788" y="4005263"/>
            <a:ext cx="360362" cy="457200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latin typeface="Arial" pitchFamily="34" charset="0"/>
              </a:rPr>
              <a:t>3</a:t>
            </a:r>
          </a:p>
        </p:txBody>
      </p:sp>
      <p:sp>
        <p:nvSpPr>
          <p:cNvPr id="282645" name="Text Box 42"/>
          <p:cNvSpPr txBox="1">
            <a:spLocks noChangeArrowheads="1"/>
          </p:cNvSpPr>
          <p:nvPr/>
        </p:nvSpPr>
        <p:spPr bwMode="auto">
          <a:xfrm>
            <a:off x="1474788" y="3429000"/>
            <a:ext cx="360362" cy="457200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latin typeface="Arial" pitchFamily="34" charset="0"/>
              </a:rPr>
              <a:t>4</a:t>
            </a:r>
          </a:p>
        </p:txBody>
      </p:sp>
      <p:sp>
        <p:nvSpPr>
          <p:cNvPr id="282646" name="Text Box 43"/>
          <p:cNvSpPr txBox="1">
            <a:spLocks noChangeArrowheads="1"/>
          </p:cNvSpPr>
          <p:nvPr/>
        </p:nvSpPr>
        <p:spPr bwMode="auto">
          <a:xfrm>
            <a:off x="1476375" y="2852738"/>
            <a:ext cx="360363" cy="457200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 dirty="0">
                <a:latin typeface="Arial" pitchFamily="34" charset="0"/>
              </a:rPr>
              <a:t>5</a:t>
            </a:r>
          </a:p>
        </p:txBody>
      </p:sp>
      <p:sp>
        <p:nvSpPr>
          <p:cNvPr id="282647" name="Text Box 44"/>
          <p:cNvSpPr txBox="1">
            <a:spLocks noChangeArrowheads="1"/>
          </p:cNvSpPr>
          <p:nvPr/>
        </p:nvSpPr>
        <p:spPr bwMode="auto">
          <a:xfrm>
            <a:off x="1476375" y="2276475"/>
            <a:ext cx="360363" cy="457200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latin typeface="Arial" pitchFamily="34" charset="0"/>
              </a:rPr>
              <a:t>6</a:t>
            </a:r>
          </a:p>
        </p:txBody>
      </p:sp>
      <p:sp>
        <p:nvSpPr>
          <p:cNvPr id="282648" name="Text Box 45"/>
          <p:cNvSpPr txBox="1">
            <a:spLocks noChangeArrowheads="1"/>
          </p:cNvSpPr>
          <p:nvPr/>
        </p:nvSpPr>
        <p:spPr bwMode="auto">
          <a:xfrm>
            <a:off x="1476375" y="1700213"/>
            <a:ext cx="360363" cy="457200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b="1">
                <a:latin typeface="Arial" pitchFamily="34" charset="0"/>
              </a:rPr>
              <a:t>7</a:t>
            </a:r>
          </a:p>
        </p:txBody>
      </p:sp>
      <p:sp>
        <p:nvSpPr>
          <p:cNvPr id="26" name="Slide Number Placeholder 25"/>
          <p:cNvSpPr txBox="1">
            <a:spLocks noGrp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pPr algn="r">
              <a:defRPr/>
            </a:pPr>
            <a:fld id="{DDD5C841-2D84-49CC-8DAE-3746B2AFC9EA}" type="slidenum">
              <a:rPr lang="en-GB" sz="1000">
                <a:solidFill>
                  <a:schemeClr val="bg2"/>
                </a:solidFill>
                <a:latin typeface="+mn-lt"/>
              </a:rPr>
              <a:pPr algn="r">
                <a:defRPr/>
              </a:pPr>
              <a:t>17</a:t>
            </a:fld>
            <a:endParaRPr lang="en-GB" sz="1000">
              <a:solidFill>
                <a:schemeClr val="bg2"/>
              </a:solidFill>
              <a:latin typeface="+mn-lt"/>
            </a:endParaRPr>
          </a:p>
        </p:txBody>
      </p:sp>
      <p:sp>
        <p:nvSpPr>
          <p:cNvPr id="282650" name="Rectangle 26"/>
          <p:cNvSpPr>
            <a:spLocks noChangeArrowheads="1"/>
          </p:cNvSpPr>
          <p:nvPr/>
        </p:nvSpPr>
        <p:spPr bwMode="auto">
          <a:xfrm>
            <a:off x="4114800" y="457200"/>
            <a:ext cx="392112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r>
              <a:rPr lang="en-US" sz="4000" b="1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INES Criteria</a:t>
            </a:r>
          </a:p>
        </p:txBody>
      </p:sp>
      <p:pic>
        <p:nvPicPr>
          <p:cNvPr id="27" name="0800 mon alsh Jones32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234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6174" y="6324600"/>
            <a:ext cx="8917826" cy="430887"/>
          </a:xfrm>
          <a:prstGeom prst="rect">
            <a:avLst/>
          </a:prstGeom>
          <a:noFill/>
          <a:ln w="28575" cmpd="sng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FF00"/>
                </a:solidFill>
                <a:latin typeface="+mn-lt"/>
              </a:rPr>
              <a:t>http://www-pub.iaea.org/MTCD/publications/PDF/INES-2009_web.pdf</a:t>
            </a:r>
            <a:endParaRPr lang="en-US" sz="22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3" name="Picture 2" descr="INES Cover.tif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57600" y="119993"/>
            <a:ext cx="4154583" cy="6128407"/>
          </a:xfrm>
          <a:prstGeom prst="rect">
            <a:avLst/>
          </a:prstGeom>
        </p:spPr>
      </p:pic>
      <p:pic>
        <p:nvPicPr>
          <p:cNvPr id="4" name="0800 mon alsh Jones37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379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981200"/>
            <a:ext cx="8991600" cy="4724400"/>
          </a:xfrm>
          <a:noFill/>
          <a:ln/>
        </p:spPr>
        <p:txBody>
          <a:bodyPr lIns="92075" tIns="46038" rIns="92075" bIns="46038"/>
          <a:lstStyle/>
          <a:p>
            <a:pPr marL="533400" indent="-533400">
              <a:spcAft>
                <a:spcPct val="48000"/>
              </a:spcAft>
              <a:buFont typeface="Wingdings" pitchFamily="2" charset="2"/>
              <a:buNone/>
            </a:pPr>
            <a:r>
              <a:rPr lang="de-DE" sz="2600" dirty="0" smtClean="0"/>
              <a:t>    3 </a:t>
            </a:r>
            <a:r>
              <a:rPr lang="de-DE" sz="2600" dirty="0"/>
              <a:t>different areas considered in evaluating the event</a:t>
            </a:r>
            <a:r>
              <a:rPr lang="en-US" sz="2600" dirty="0"/>
              <a:t>:</a:t>
            </a:r>
          </a:p>
          <a:p>
            <a:pPr marL="1385888" lvl="1" indent="-533400">
              <a:buFontTx/>
              <a:buAutoNum type="arabicPeriod"/>
            </a:pPr>
            <a:r>
              <a:rPr lang="en-US" sz="2600" b="1" i="1" dirty="0">
                <a:solidFill>
                  <a:srgbClr val="FFFF00"/>
                </a:solidFill>
              </a:rPr>
              <a:t>People and the environment</a:t>
            </a:r>
          </a:p>
          <a:p>
            <a:pPr marL="2033588" lvl="2" indent="-457200" algn="just">
              <a:spcAft>
                <a:spcPct val="48000"/>
              </a:spcAft>
              <a:buClr>
                <a:srgbClr val="002673"/>
              </a:buClr>
            </a:pPr>
            <a:r>
              <a:rPr lang="en-US" sz="2000" dirty="0"/>
              <a:t>Dose received or activity released </a:t>
            </a:r>
            <a:endParaRPr lang="en-US" sz="2100" b="1" i="1" dirty="0">
              <a:solidFill>
                <a:srgbClr val="FFFF00"/>
              </a:solidFill>
            </a:endParaRPr>
          </a:p>
          <a:p>
            <a:pPr marL="1385888" lvl="1" indent="-533400">
              <a:buFontTx/>
              <a:buAutoNum type="arabicPeriod"/>
            </a:pPr>
            <a:r>
              <a:rPr lang="en-US" sz="2600" b="1" i="1" dirty="0">
                <a:solidFill>
                  <a:srgbClr val="FFFF00"/>
                </a:solidFill>
              </a:rPr>
              <a:t>Radiological barriers and controls at facilities</a:t>
            </a:r>
            <a:r>
              <a:rPr lang="de-DE" sz="2600" b="1" dirty="0">
                <a:solidFill>
                  <a:srgbClr val="FFFF00"/>
                </a:solidFill>
              </a:rPr>
              <a:t> 	</a:t>
            </a:r>
          </a:p>
          <a:p>
            <a:pPr marL="2033588" lvl="2" indent="-457200">
              <a:buFontTx/>
              <a:buNone/>
            </a:pPr>
            <a:r>
              <a:rPr lang="de-DE" sz="2000" dirty="0"/>
              <a:t>	The severity of the event inside</a:t>
            </a:r>
            <a:r>
              <a:rPr lang="en-US" sz="2000" dirty="0"/>
              <a:t> the site of a facility and the potential harm to the public</a:t>
            </a:r>
            <a:endParaRPr lang="de-DE" sz="2100" b="1" dirty="0">
              <a:solidFill>
                <a:srgbClr val="FFFF00"/>
              </a:solidFill>
            </a:endParaRPr>
          </a:p>
          <a:p>
            <a:pPr marL="1385888" lvl="1" indent="-533400">
              <a:buFontTx/>
              <a:buAutoNum type="arabicPeriod"/>
            </a:pPr>
            <a:r>
              <a:rPr lang="en-US" sz="2600" b="1" i="1" dirty="0">
                <a:solidFill>
                  <a:srgbClr val="FFFF00"/>
                </a:solidFill>
              </a:rPr>
              <a:t>Defence-in-Depth</a:t>
            </a:r>
            <a:r>
              <a:rPr lang="en-US" sz="2600" b="1" i="1" dirty="0"/>
              <a:t> </a:t>
            </a:r>
          </a:p>
          <a:p>
            <a:pPr marL="2033588" lvl="2" indent="-457200" algn="just">
              <a:spcAft>
                <a:spcPct val="48000"/>
              </a:spcAft>
              <a:buClr>
                <a:srgbClr val="002673"/>
              </a:buClr>
            </a:pPr>
            <a:r>
              <a:rPr lang="en-US" sz="2000" dirty="0"/>
              <a:t>Looking at failures in safety provisions to determine how close the event was to causing actual consequences</a:t>
            </a:r>
            <a:endParaRPr lang="en-US" sz="2100" b="1" i="1" dirty="0"/>
          </a:p>
        </p:txBody>
      </p:sp>
      <p:sp>
        <p:nvSpPr>
          <p:cNvPr id="280579" name="Rectangle 3"/>
          <p:cNvSpPr>
            <a:spLocks noGrp="1" noChangeArrowheads="1"/>
          </p:cNvSpPr>
          <p:nvPr>
            <p:ph type="title"/>
          </p:nvPr>
        </p:nvSpPr>
        <p:spPr>
          <a:xfrm>
            <a:off x="4114800" y="457200"/>
            <a:ext cx="3921125" cy="744538"/>
          </a:xfrm>
          <a:noFill/>
          <a:ln/>
        </p:spPr>
        <p:txBody>
          <a:bodyPr lIns="92075" tIns="46038" rIns="92075" bIns="46038"/>
          <a:lstStyle/>
          <a:p>
            <a:r>
              <a:rPr lang="en-US" dirty="0">
                <a:solidFill>
                  <a:srgbClr val="FFFF00"/>
                </a:solidFill>
              </a:rPr>
              <a:t>INES Criteria</a:t>
            </a:r>
          </a:p>
        </p:txBody>
      </p:sp>
      <p:pic>
        <p:nvPicPr>
          <p:cNvPr id="4" name="0800 mon alsh Jones32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56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2000"/>
                                        <p:tgtEl>
                                          <p:spTgt spid="28057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280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80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000"/>
                                        <p:tgtEl>
                                          <p:spTgt spid="280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8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000"/>
                                        <p:tgtEl>
                                          <p:spTgt spid="28057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8057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80578" grpId="0" uiExpand="1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59269B15-7EEB-497F-9274-B4C3CE0C0B1E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2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971550" y="3533775"/>
            <a:ext cx="7451725" cy="2847975"/>
            <a:chOff x="1066" y="1933"/>
            <a:chExt cx="4694" cy="1794"/>
          </a:xfrm>
        </p:grpSpPr>
        <p:pic>
          <p:nvPicPr>
            <p:cNvPr id="4104" name="Picture 7" descr="genImage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3060" y="1933"/>
              <a:ext cx="2700" cy="17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105" name="Rectangle 9"/>
            <p:cNvSpPr>
              <a:spLocks noChangeArrowheads="1"/>
            </p:cNvSpPr>
            <p:nvPr/>
          </p:nvSpPr>
          <p:spPr bwMode="auto">
            <a:xfrm>
              <a:off x="1066" y="2976"/>
              <a:ext cx="4384" cy="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GB" sz="4000" b="1" dirty="0">
                  <a:solidFill>
                    <a:srgbClr val="CC3300"/>
                  </a:solidFill>
                  <a:latin typeface="Arial" pitchFamily="34" charset="0"/>
                  <a:cs typeface="Arial" pitchFamily="34" charset="0"/>
                </a:rPr>
                <a:t>Fire at nuclear power plant !</a:t>
              </a:r>
            </a:p>
          </p:txBody>
        </p:sp>
      </p:grpSp>
      <p:sp>
        <p:nvSpPr>
          <p:cNvPr id="4100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050B401E-18B8-48D5-A0E5-4CEDBBD4BE15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2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pic>
        <p:nvPicPr>
          <p:cNvPr id="17511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04000" y="333375"/>
            <a:ext cx="2540000" cy="3575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3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2590800" y="609600"/>
            <a:ext cx="5268913" cy="711200"/>
          </a:xfrm>
          <a:noFill/>
        </p:spPr>
        <p:txBody>
          <a:bodyPr/>
          <a:lstStyle/>
          <a:p>
            <a:r>
              <a:rPr lang="en-GB">
                <a:solidFill>
                  <a:srgbClr val="FFFF00"/>
                </a:solidFill>
              </a:rPr>
              <a:t>Consider a scenario</a:t>
            </a:r>
            <a:endParaRPr lang="en-GB"/>
          </a:p>
        </p:txBody>
      </p:sp>
      <p:pic>
        <p:nvPicPr>
          <p:cNvPr id="10" name="Picture 9" descr="St Martin beach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800" y="1219200"/>
            <a:ext cx="4254500" cy="3190875"/>
          </a:xfrm>
          <a:prstGeom prst="rect">
            <a:avLst/>
          </a:prstGeom>
        </p:spPr>
      </p:pic>
      <p:pic>
        <p:nvPicPr>
          <p:cNvPr id="11" name="0800 mon alsh Jones25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724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75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5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410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43200"/>
            <a:ext cx="8610600" cy="2286000"/>
          </a:xfrm>
        </p:spPr>
        <p:txBody>
          <a:bodyPr/>
          <a:lstStyle/>
          <a:p>
            <a:pPr algn="ctr"/>
            <a:r>
              <a:rPr lang="en-GB" dirty="0" smtClean="0"/>
              <a:t>Impact on </a:t>
            </a:r>
            <a:br>
              <a:rPr lang="en-GB" dirty="0" smtClean="0"/>
            </a:br>
            <a:r>
              <a:rPr lang="en-GB" dirty="0" smtClean="0"/>
              <a:t>People &amp; the Environment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Activity Released</a:t>
            </a:r>
            <a:endParaRPr lang="en-US" dirty="0"/>
          </a:p>
        </p:txBody>
      </p:sp>
      <p:pic>
        <p:nvPicPr>
          <p:cNvPr id="3" name="0800 mon alsh Jones35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7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362200" y="304800"/>
            <a:ext cx="6453187" cy="1411287"/>
          </a:xfrm>
        </p:spPr>
        <p:txBody>
          <a:bodyPr/>
          <a:lstStyle/>
          <a:p>
            <a:pPr algn="r">
              <a:lnSpc>
                <a:spcPts val="4400"/>
              </a:lnSpc>
            </a:pPr>
            <a:r>
              <a:rPr lang="en-US" dirty="0" smtClean="0">
                <a:solidFill>
                  <a:srgbClr val="FFFF00"/>
                </a:solidFill>
              </a:rPr>
              <a:t>Impact to People and Environment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09600" y="2209800"/>
            <a:ext cx="8001000" cy="3886200"/>
          </a:xfrm>
        </p:spPr>
        <p:txBody>
          <a:bodyPr/>
          <a:lstStyle/>
          <a:p>
            <a:pPr lvl="1"/>
            <a:r>
              <a:rPr lang="en-GB" b="1" dirty="0" smtClean="0"/>
              <a:t>Considers </a:t>
            </a:r>
            <a:r>
              <a:rPr lang="en-GB" b="1" dirty="0"/>
              <a:t>the actual radiological impact to workers, members of public, and to the </a:t>
            </a:r>
            <a:r>
              <a:rPr lang="en-GB" b="1" dirty="0" smtClean="0"/>
              <a:t>environment</a:t>
            </a:r>
          </a:p>
          <a:p>
            <a:pPr lvl="1"/>
            <a:r>
              <a:rPr lang="en-GB" b="1" dirty="0" smtClean="0"/>
              <a:t>Assessment is based on:</a:t>
            </a:r>
          </a:p>
          <a:p>
            <a:pPr lvl="2"/>
            <a:r>
              <a:rPr lang="en-GB" sz="2800" b="1" dirty="0" smtClean="0"/>
              <a:t>Amount of radioactive material released </a:t>
            </a:r>
          </a:p>
          <a:p>
            <a:pPr lvl="2"/>
            <a:r>
              <a:rPr lang="en-GB" sz="2800" b="1" dirty="0" smtClean="0"/>
              <a:t>Doses (measured or estimated) and the number of people exposed</a:t>
            </a:r>
            <a:endParaRPr lang="en-GB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D4ACD252-5761-EC49-8C12-EFDFE577A6A6}" type="slidenum">
              <a:rPr lang="en-GB" sz="1000" b="0" i="0">
                <a:solidFill>
                  <a:schemeClr val="bg2"/>
                </a:solidFill>
                <a:latin typeface="Arial" pitchFamily="1" charset="0"/>
              </a:rPr>
              <a:pPr algn="r"/>
              <a:t>21</a:t>
            </a:fld>
            <a:endParaRPr lang="en-GB" sz="1000" b="0" i="0">
              <a:solidFill>
                <a:schemeClr val="bg2"/>
              </a:solidFill>
              <a:latin typeface="Arial" pitchFamily="1" charset="0"/>
            </a:endParaRPr>
          </a:p>
        </p:txBody>
      </p:sp>
      <p:pic>
        <p:nvPicPr>
          <p:cNvPr id="5" name="0800 mon alsh Jones36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2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19459" grpI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20750"/>
            <a:ext cx="8305800" cy="908050"/>
          </a:xfrm>
        </p:spPr>
        <p:txBody>
          <a:bodyPr/>
          <a:lstStyle/>
          <a:p>
            <a:pPr algn="ctr"/>
            <a:r>
              <a:rPr lang="en-GB" sz="3400" i="1" dirty="0" smtClean="0">
                <a:solidFill>
                  <a:srgbClr val="FFFF00"/>
                </a:solidFill>
              </a:rPr>
              <a:t>Why different release Criteria?</a:t>
            </a:r>
            <a:endParaRPr lang="en-US" sz="3400" i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905000"/>
            <a:ext cx="8534400" cy="4724400"/>
          </a:xfrm>
        </p:spPr>
        <p:txBody>
          <a:bodyPr/>
          <a:lstStyle/>
          <a:p>
            <a:r>
              <a:rPr lang="en-GB" sz="2700" b="1" dirty="0" smtClean="0">
                <a:effectLst/>
                <a:latin typeface="Tahoma"/>
                <a:cs typeface="Tahoma"/>
              </a:rPr>
              <a:t>Covers people and environmental effects due to  a site accident or materials handling incident</a:t>
            </a:r>
          </a:p>
          <a:p>
            <a:r>
              <a:rPr lang="en-GB" sz="2700" b="1" dirty="0" smtClean="0">
                <a:effectLst/>
                <a:latin typeface="Tahoma"/>
                <a:cs typeface="Tahoma"/>
              </a:rPr>
              <a:t>Independent of weather, time of year, population density</a:t>
            </a:r>
          </a:p>
          <a:p>
            <a:r>
              <a:rPr lang="en-GB" sz="2700" b="1" dirty="0" smtClean="0">
                <a:effectLst/>
                <a:latin typeface="Tahoma"/>
                <a:cs typeface="Tahoma"/>
              </a:rPr>
              <a:t>Independent of success of protective actions taken</a:t>
            </a:r>
          </a:p>
          <a:p>
            <a:r>
              <a:rPr lang="en-GB" sz="2700" b="1" dirty="0" smtClean="0">
                <a:effectLst/>
                <a:latin typeface="Tahoma"/>
                <a:cs typeface="Tahoma"/>
              </a:rPr>
              <a:t>Highest INES levels can only occur from major nuclear facilities but needed to cover possible major transport and source accidents</a:t>
            </a:r>
            <a:endParaRPr lang="en-US" sz="2700" b="1" dirty="0">
              <a:latin typeface="Tahoma"/>
              <a:cs typeface="Tahoma"/>
            </a:endParaRPr>
          </a:p>
        </p:txBody>
      </p:sp>
      <p:pic>
        <p:nvPicPr>
          <p:cNvPr id="4" name="0800 mon alsh Jones371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8572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14400"/>
            <a:ext cx="8610600" cy="1127125"/>
          </a:xfrm>
        </p:spPr>
        <p:txBody>
          <a:bodyPr/>
          <a:lstStyle/>
          <a:p>
            <a:r>
              <a:rPr lang="en-GB" sz="3400" i="1" dirty="0" smtClean="0">
                <a:solidFill>
                  <a:srgbClr val="FFFF00"/>
                </a:solidFill>
              </a:rPr>
              <a:t>What does the highest level look like?</a:t>
            </a:r>
            <a:endParaRPr lang="en-US" sz="3400" i="1" dirty="0">
              <a:solidFill>
                <a:srgbClr val="FFFF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133600"/>
            <a:ext cx="8534400" cy="4724400"/>
          </a:xfrm>
        </p:spPr>
        <p:txBody>
          <a:bodyPr/>
          <a:lstStyle/>
          <a:p>
            <a:pPr>
              <a:lnSpc>
                <a:spcPts val="3560"/>
              </a:lnSpc>
              <a:buClr>
                <a:srgbClr val="FFFF00"/>
              </a:buClr>
              <a:buFont typeface="Wingdings" charset="2"/>
              <a:buChar char="Ø"/>
            </a:pPr>
            <a:r>
              <a:rPr lang="en-US" sz="2800" b="1" dirty="0" smtClean="0">
                <a:cs typeface="Tahoma"/>
              </a:rPr>
              <a:t>Release of a large fraction of the inventory of a power reactor (including long-lived </a:t>
            </a:r>
            <a:r>
              <a:rPr lang="en-US" sz="2800" b="1" dirty="0" err="1" smtClean="0">
                <a:cs typeface="Tahoma"/>
              </a:rPr>
              <a:t>radionuclides</a:t>
            </a:r>
            <a:r>
              <a:rPr lang="en-US" sz="2800" b="1" dirty="0" smtClean="0">
                <a:cs typeface="Tahoma"/>
              </a:rPr>
              <a:t>)</a:t>
            </a:r>
          </a:p>
          <a:p>
            <a:pPr>
              <a:lnSpc>
                <a:spcPts val="3560"/>
              </a:lnSpc>
              <a:buClr>
                <a:srgbClr val="FFFF00"/>
              </a:buClr>
              <a:buFont typeface="Wingdings" charset="2"/>
              <a:buChar char="Ø"/>
            </a:pPr>
            <a:r>
              <a:rPr lang="en-US" sz="2800" b="1" dirty="0" smtClean="0">
                <a:cs typeface="Tahoma"/>
              </a:rPr>
              <a:t>Stochastic health effects over a wide area</a:t>
            </a:r>
          </a:p>
          <a:p>
            <a:pPr>
              <a:lnSpc>
                <a:spcPts val="3560"/>
              </a:lnSpc>
              <a:buClr>
                <a:srgbClr val="FFFF00"/>
              </a:buClr>
              <a:buFont typeface="Wingdings" charset="2"/>
              <a:buChar char="Ø"/>
            </a:pPr>
            <a:r>
              <a:rPr lang="en-US" sz="2800" b="1" dirty="0" smtClean="0">
                <a:cs typeface="Tahoma"/>
              </a:rPr>
              <a:t>Involving more than one country</a:t>
            </a:r>
          </a:p>
          <a:p>
            <a:pPr>
              <a:lnSpc>
                <a:spcPts val="3560"/>
              </a:lnSpc>
              <a:buClr>
                <a:srgbClr val="FFFF00"/>
              </a:buClr>
              <a:buFont typeface="Wingdings" charset="2"/>
              <a:buChar char="Ø"/>
            </a:pPr>
            <a:r>
              <a:rPr lang="en-US" sz="2800" b="1" dirty="0" smtClean="0">
                <a:cs typeface="Tahoma"/>
              </a:rPr>
              <a:t>Possibility of deterministic effects</a:t>
            </a:r>
          </a:p>
          <a:p>
            <a:pPr>
              <a:lnSpc>
                <a:spcPts val="3560"/>
              </a:lnSpc>
              <a:buClr>
                <a:srgbClr val="FFFF00"/>
              </a:buClr>
              <a:buFont typeface="Wingdings" charset="2"/>
              <a:buChar char="Ø"/>
            </a:pPr>
            <a:r>
              <a:rPr lang="en-US" sz="2800" b="1" dirty="0" smtClean="0">
                <a:cs typeface="Tahoma"/>
              </a:rPr>
              <a:t>Long term environmental consequences</a:t>
            </a:r>
          </a:p>
          <a:p>
            <a:pPr>
              <a:lnSpc>
                <a:spcPts val="3560"/>
              </a:lnSpc>
              <a:buClr>
                <a:srgbClr val="FFFF00"/>
              </a:buClr>
              <a:buFont typeface="Wingdings" charset="2"/>
              <a:buChar char="Ø"/>
            </a:pPr>
            <a:r>
              <a:rPr lang="en-US" sz="2800" b="1" dirty="0" smtClean="0">
                <a:cs typeface="Tahoma"/>
              </a:rPr>
              <a:t>Likely protective measures</a:t>
            </a:r>
            <a:endParaRPr lang="en-US" sz="2800" b="1" dirty="0">
              <a:latin typeface="Tahoma"/>
              <a:cs typeface="Tahoma"/>
            </a:endParaRPr>
          </a:p>
        </p:txBody>
      </p:sp>
      <p:pic>
        <p:nvPicPr>
          <p:cNvPr id="4" name="0800 mon alsh Jones356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4225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3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8" name="Slide Number Placeholder 4"/>
          <p:cNvSpPr txBox="1">
            <a:spLocks noGrp="1"/>
          </p:cNvSpPr>
          <p:nvPr/>
        </p:nvSpPr>
        <p:spPr bwMode="white">
          <a:xfrm>
            <a:off x="4154488" y="6369050"/>
            <a:ext cx="262413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CAC4760D-A21A-2A42-B776-7A36A447B88C}" type="slidenum">
              <a:rPr lang="en-GB" sz="1000" b="0">
                <a:solidFill>
                  <a:schemeClr val="bg2"/>
                </a:solidFill>
              </a:rPr>
              <a:pPr algn="r"/>
              <a:t>24</a:t>
            </a:fld>
            <a:endParaRPr lang="en-GB" sz="1000" b="0">
              <a:solidFill>
                <a:schemeClr val="bg2"/>
              </a:solidFill>
            </a:endParaRPr>
          </a:p>
        </p:txBody>
      </p:sp>
      <p:sp>
        <p:nvSpPr>
          <p:cNvPr id="77829" name="Line 87"/>
          <p:cNvSpPr>
            <a:spLocks noChangeShapeType="1"/>
          </p:cNvSpPr>
          <p:nvPr/>
        </p:nvSpPr>
        <p:spPr bwMode="auto">
          <a:xfrm>
            <a:off x="3495675" y="1946275"/>
            <a:ext cx="0" cy="0"/>
          </a:xfrm>
          <a:prstGeom prst="line">
            <a:avLst/>
          </a:prstGeom>
          <a:noFill/>
          <a:ln w="0" cap="rnd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30" name="Line 103"/>
          <p:cNvSpPr>
            <a:spLocks noChangeShapeType="1"/>
          </p:cNvSpPr>
          <p:nvPr/>
        </p:nvSpPr>
        <p:spPr bwMode="auto">
          <a:xfrm>
            <a:off x="3495675" y="2632075"/>
            <a:ext cx="0" cy="0"/>
          </a:xfrm>
          <a:prstGeom prst="line">
            <a:avLst/>
          </a:prstGeom>
          <a:noFill/>
          <a:ln w="0" cap="rnd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31" name="Line 122"/>
          <p:cNvSpPr>
            <a:spLocks noChangeShapeType="1"/>
          </p:cNvSpPr>
          <p:nvPr/>
        </p:nvSpPr>
        <p:spPr bwMode="auto">
          <a:xfrm>
            <a:off x="3495675" y="3303588"/>
            <a:ext cx="0" cy="0"/>
          </a:xfrm>
          <a:prstGeom prst="line">
            <a:avLst/>
          </a:prstGeom>
          <a:noFill/>
          <a:ln w="0" cap="rnd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7832" name="Line 140"/>
          <p:cNvSpPr>
            <a:spLocks noChangeShapeType="1"/>
          </p:cNvSpPr>
          <p:nvPr/>
        </p:nvSpPr>
        <p:spPr bwMode="auto">
          <a:xfrm>
            <a:off x="3495675" y="3941763"/>
            <a:ext cx="0" cy="0"/>
          </a:xfrm>
          <a:prstGeom prst="line">
            <a:avLst/>
          </a:prstGeom>
          <a:noFill/>
          <a:ln w="0" cap="rnd">
            <a:solidFill>
              <a:srgbClr val="000000"/>
            </a:solidFill>
            <a:round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24730" name="Group 154"/>
          <p:cNvGraphicFramePr>
            <a:graphicFrameLocks noGrp="1"/>
          </p:cNvGraphicFramePr>
          <p:nvPr/>
        </p:nvGraphicFramePr>
        <p:xfrm>
          <a:off x="685800" y="1524000"/>
          <a:ext cx="7850188" cy="5181599"/>
        </p:xfrm>
        <a:graphic>
          <a:graphicData uri="http://schemas.openxmlformats.org/drawingml/2006/table">
            <a:tbl>
              <a:tblPr/>
              <a:tblGrid>
                <a:gridCol w="870689"/>
                <a:gridCol w="5299314"/>
                <a:gridCol w="1680185"/>
              </a:tblGrid>
              <a:tr h="89230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3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Radiologically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 equivalent to order of more than tens of thousands of </a:t>
                      </a:r>
                      <a:r>
                        <a:rPr kumimoji="0" lang="en-US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TBq</a:t>
                      </a: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 I-131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  <a:ea typeface="Times New Roman" pitchFamily="1" charset="0"/>
                        <a:cs typeface="Arial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3477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Chernobyl &amp;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Fukushima</a:t>
                      </a: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  <a:ea typeface="Times New Roman" pitchFamily="1" charset="0"/>
                        <a:cs typeface="Arial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63477"/>
                    </a:solidFill>
                  </a:tcPr>
                </a:tc>
              </a:tr>
              <a:tr h="4644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50000"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9230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654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Radiologically equivalent to order of thousands to tens of thousands of TBq I-131</a:t>
                      </a:r>
                      <a:endParaRPr kumimoji="0" lang="en-US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  <a:ea typeface="Times New Roman" pitchFamily="1" charset="0"/>
                        <a:cs typeface="Arial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654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Kyshtym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  <a:ea typeface="Times New Roman" pitchFamily="1" charset="0"/>
                        <a:cs typeface="Arial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F6540"/>
                    </a:solidFill>
                  </a:tcPr>
                </a:tc>
              </a:tr>
              <a:tr h="4644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50000"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92303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Radiologically equivalent to order of hundreds to thousands of TBq I-131</a:t>
                      </a:r>
                      <a:endParaRPr kumimoji="0" lang="en-GB" sz="1800" b="0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  <a:ea typeface="Times New Roman" pitchFamily="1" charset="0"/>
                        <a:cs typeface="Arial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05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1" u="none" strike="noStrike" cap="none" normalizeH="0" baseline="0">
                          <a:ln>
                            <a:noFill/>
                          </a:ln>
                          <a:solidFill>
                            <a:srgbClr val="FFFFFF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Windscale</a:t>
                      </a:r>
                      <a:endParaRPr kumimoji="0" lang="en-US" sz="1800" b="1" i="0" u="none" strike="noStrike" cap="none" normalizeH="0" baseline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  <a:ea typeface="Times New Roman" pitchFamily="1" charset="0"/>
                        <a:cs typeface="Arial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4A050"/>
                    </a:solidFill>
                  </a:tcPr>
                </a:tc>
              </a:tr>
              <a:tr h="4644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50000"/>
                        <a:buFontTx/>
                        <a:buNone/>
                        <a:tabLst/>
                      </a:pPr>
                      <a:endParaRPr lang="en-US" sz="20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46846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E4B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Radiologically</a:t>
                      </a: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 equivalent to order of</a:t>
                      </a:r>
                      <a:endParaRPr kumimoji="0" lang="en-US" sz="18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  <a:ea typeface="Times New Roman" pitchFamily="1" charset="0"/>
                        <a:cs typeface="Arial" pitchFamily="1" charset="0"/>
                      </a:endParaRP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Tens to hundreds of </a:t>
                      </a:r>
                      <a:r>
                        <a:rPr kumimoji="0" lang="en-GB" sz="18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TBq</a:t>
                      </a:r>
                      <a:r>
                        <a:rPr kumimoji="0" lang="en-GB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rebuchet MS" pitchFamily="1" charset="0"/>
                          <a:ea typeface="Times New Roman" pitchFamily="1" charset="0"/>
                          <a:cs typeface="Arial" pitchFamily="1" charset="0"/>
                        </a:rPr>
                        <a:t> I-131</a:t>
                      </a:r>
                      <a:endParaRPr kumimoji="0" lang="en-GB" sz="18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  <a:ea typeface="Times New Roman" pitchFamily="1" charset="0"/>
                        <a:cs typeface="Arial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ABE4B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64461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50000"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rebuchet MS" pitchFamily="1" charset="0"/>
                      </a:endParaRPr>
                    </a:p>
                  </a:txBody>
                  <a:tcPr anchor="ctr" horzOverflow="overflow">
                    <a:lnL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7864" name="Rectangle 149"/>
          <p:cNvSpPr>
            <a:spLocks noChangeArrowheads="1"/>
          </p:cNvSpPr>
          <p:nvPr/>
        </p:nvSpPr>
        <p:spPr bwMode="auto">
          <a:xfrm>
            <a:off x="0" y="52546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prstTxWarp prst="textNoShape">
              <a:avLst/>
            </a:prstTxWarp>
            <a:spAutoFit/>
          </a:bodyPr>
          <a:lstStyle/>
          <a:p>
            <a:endParaRPr lang="en-US" sz="2400" b="0">
              <a:latin typeface="Times New Roman" pitchFamily="1" charset="0"/>
            </a:endParaRPr>
          </a:p>
        </p:txBody>
      </p:sp>
      <p:sp>
        <p:nvSpPr>
          <p:cNvPr id="24731" name="Text Box 155"/>
          <p:cNvSpPr txBox="1">
            <a:spLocks noChangeArrowheads="1"/>
          </p:cNvSpPr>
          <p:nvPr/>
        </p:nvSpPr>
        <p:spPr bwMode="auto">
          <a:xfrm>
            <a:off x="2268538" y="2376487"/>
            <a:ext cx="38274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2000" dirty="0">
                <a:latin typeface="+mn-lt"/>
              </a:rPr>
              <a:t>Greater than </a:t>
            </a:r>
            <a:r>
              <a:rPr lang="en-CA" sz="2000" dirty="0" smtClean="0">
                <a:latin typeface="+mn-lt"/>
              </a:rPr>
              <a:t>50,000 </a:t>
            </a:r>
            <a:r>
              <a:rPr lang="en-CA" sz="2000" dirty="0" err="1" smtClean="0">
                <a:latin typeface="+mn-lt"/>
              </a:rPr>
              <a:t>TBq</a:t>
            </a:r>
            <a:r>
              <a:rPr lang="en-CA" sz="2000" dirty="0" smtClean="0">
                <a:latin typeface="+mn-lt"/>
              </a:rPr>
              <a:t> I-131</a:t>
            </a:r>
            <a:endParaRPr lang="en-CA" sz="2000" dirty="0">
              <a:latin typeface="+mn-lt"/>
            </a:endParaRPr>
          </a:p>
        </p:txBody>
      </p:sp>
      <p:sp>
        <p:nvSpPr>
          <p:cNvPr id="24733" name="Text Box 157"/>
          <p:cNvSpPr txBox="1">
            <a:spLocks noChangeArrowheads="1"/>
          </p:cNvSpPr>
          <p:nvPr/>
        </p:nvSpPr>
        <p:spPr bwMode="auto">
          <a:xfrm>
            <a:off x="2268538" y="3790890"/>
            <a:ext cx="45894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2000" dirty="0" smtClean="0">
                <a:latin typeface="+mn-lt"/>
              </a:rPr>
              <a:t>Between 5,000 </a:t>
            </a:r>
            <a:r>
              <a:rPr lang="en-CA" sz="2000" dirty="0">
                <a:latin typeface="+mn-lt"/>
              </a:rPr>
              <a:t>and </a:t>
            </a:r>
            <a:r>
              <a:rPr lang="en-CA" sz="2000" dirty="0" smtClean="0">
                <a:latin typeface="+mn-lt"/>
              </a:rPr>
              <a:t>50,000 </a:t>
            </a:r>
            <a:r>
              <a:rPr lang="en-CA" sz="2000" dirty="0" err="1" smtClean="0">
                <a:solidFill>
                  <a:srgbClr val="FFFFFF"/>
                </a:solidFill>
                <a:latin typeface="Tahoma"/>
              </a:rPr>
              <a:t>TBq</a:t>
            </a:r>
            <a:r>
              <a:rPr lang="en-CA" sz="2000" dirty="0" smtClean="0">
                <a:solidFill>
                  <a:srgbClr val="FFFFFF"/>
                </a:solidFill>
                <a:latin typeface="Tahoma"/>
              </a:rPr>
              <a:t> I-131</a:t>
            </a:r>
            <a:endParaRPr lang="en-CA" sz="2000" dirty="0">
              <a:latin typeface="+mn-lt"/>
            </a:endParaRPr>
          </a:p>
        </p:txBody>
      </p:sp>
      <p:sp>
        <p:nvSpPr>
          <p:cNvPr id="24734" name="Text Box 158"/>
          <p:cNvSpPr txBox="1">
            <a:spLocks noChangeArrowheads="1"/>
          </p:cNvSpPr>
          <p:nvPr/>
        </p:nvSpPr>
        <p:spPr bwMode="auto">
          <a:xfrm>
            <a:off x="2268538" y="5162490"/>
            <a:ext cx="43608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2000" dirty="0" smtClean="0">
                <a:latin typeface="+mn-lt"/>
              </a:rPr>
              <a:t>Between </a:t>
            </a:r>
            <a:r>
              <a:rPr lang="en-CA" sz="2000" dirty="0">
                <a:latin typeface="+mn-lt"/>
              </a:rPr>
              <a:t>500 and </a:t>
            </a:r>
            <a:r>
              <a:rPr lang="en-CA" sz="2000" dirty="0" smtClean="0">
                <a:latin typeface="+mn-lt"/>
              </a:rPr>
              <a:t>5,000</a:t>
            </a:r>
            <a:r>
              <a:rPr lang="en-CA" sz="2000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en-CA" sz="2000" dirty="0" err="1" smtClean="0">
                <a:solidFill>
                  <a:srgbClr val="FFFFFF"/>
                </a:solidFill>
                <a:latin typeface="Tahoma"/>
              </a:rPr>
              <a:t>TBq</a:t>
            </a:r>
            <a:r>
              <a:rPr lang="en-CA" sz="2000" dirty="0" smtClean="0"/>
              <a:t> </a:t>
            </a:r>
            <a:r>
              <a:rPr lang="en-CA" sz="2000" dirty="0" smtClean="0">
                <a:solidFill>
                  <a:srgbClr val="FFFFFF"/>
                </a:solidFill>
                <a:latin typeface="Tahoma"/>
              </a:rPr>
              <a:t>I-131</a:t>
            </a:r>
          </a:p>
        </p:txBody>
      </p:sp>
      <p:sp>
        <p:nvSpPr>
          <p:cNvPr id="24736" name="Text Box 160"/>
          <p:cNvSpPr txBox="1">
            <a:spLocks noChangeArrowheads="1"/>
          </p:cNvSpPr>
          <p:nvPr/>
        </p:nvSpPr>
        <p:spPr bwMode="auto">
          <a:xfrm>
            <a:off x="2268538" y="6262687"/>
            <a:ext cx="33115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>
              <a:spcBef>
                <a:spcPct val="50000"/>
              </a:spcBef>
            </a:pPr>
            <a:r>
              <a:rPr lang="en-CA" sz="2000" dirty="0">
                <a:latin typeface="+mn-lt"/>
              </a:rPr>
              <a:t>Up to </a:t>
            </a:r>
            <a:r>
              <a:rPr lang="en-CA" sz="2000" dirty="0" smtClean="0">
                <a:latin typeface="+mn-lt"/>
              </a:rPr>
              <a:t>500</a:t>
            </a:r>
            <a:r>
              <a:rPr lang="en-CA" sz="2000" dirty="0" smtClean="0">
                <a:solidFill>
                  <a:srgbClr val="FFFFFF"/>
                </a:solidFill>
                <a:latin typeface="Tahoma"/>
              </a:rPr>
              <a:t> </a:t>
            </a:r>
            <a:r>
              <a:rPr lang="en-CA" sz="2000" dirty="0" err="1" smtClean="0">
                <a:solidFill>
                  <a:srgbClr val="FFFFFF"/>
                </a:solidFill>
                <a:latin typeface="Tahoma"/>
              </a:rPr>
              <a:t>TBq</a:t>
            </a:r>
            <a:r>
              <a:rPr lang="en-CA" sz="2000" dirty="0" smtClean="0">
                <a:solidFill>
                  <a:srgbClr val="FFFFFF"/>
                </a:solidFill>
                <a:latin typeface="Tahoma"/>
              </a:rPr>
              <a:t> I-131</a:t>
            </a:r>
          </a:p>
        </p:txBody>
      </p:sp>
      <p:sp>
        <p:nvSpPr>
          <p:cNvPr id="15" name="Title 1"/>
          <p:cNvSpPr txBox="1">
            <a:spLocks/>
          </p:cNvSpPr>
          <p:nvPr/>
        </p:nvSpPr>
        <p:spPr bwMode="auto">
          <a:xfrm>
            <a:off x="533400" y="152400"/>
            <a:ext cx="8610600" cy="127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/>
                <a:ea typeface="+mj-ea"/>
                <a:cs typeface="Tahoma"/>
              </a:rPr>
              <a:t>Unplanned Airborne Releases:</a:t>
            </a:r>
            <a:br>
              <a:rPr kumimoji="0" lang="en-GB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/>
                <a:ea typeface="+mj-ea"/>
                <a:cs typeface="Tahoma"/>
              </a:rPr>
            </a:br>
            <a:r>
              <a:rPr kumimoji="0" lang="en-GB" sz="2800" b="1" i="1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Tahoma"/>
                <a:ea typeface="+mj-ea"/>
                <a:cs typeface="Tahoma"/>
              </a:rPr>
              <a:t>Criteria for Facilities</a:t>
            </a:r>
            <a:endParaRPr kumimoji="0" lang="en-US" sz="2800" b="1" i="1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Tahoma"/>
              <a:ea typeface="+mj-ea"/>
              <a:cs typeface="Tahoma"/>
            </a:endParaRPr>
          </a:p>
        </p:txBody>
      </p:sp>
      <p:pic>
        <p:nvPicPr>
          <p:cNvPr id="14" name="0800 mon alsh Jones36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12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4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4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4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7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7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24731" grpId="0"/>
      <p:bldP spid="24733" grpId="0"/>
      <p:bldP spid="24734" grpId="0"/>
      <p:bldP spid="2473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362200"/>
            <a:ext cx="8610600" cy="2286000"/>
          </a:xfrm>
        </p:spPr>
        <p:txBody>
          <a:bodyPr/>
          <a:lstStyle/>
          <a:p>
            <a:pPr algn="ctr"/>
            <a:r>
              <a:rPr lang="en-GB" sz="4400" dirty="0" smtClean="0"/>
              <a:t>Damage to Radiological Barriers and Controls</a:t>
            </a:r>
            <a:endParaRPr lang="en-US" sz="4400" dirty="0"/>
          </a:p>
        </p:txBody>
      </p:sp>
      <p:pic>
        <p:nvPicPr>
          <p:cNvPr id="3" name="0800 mon alsh Jones368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44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476374" y="76200"/>
            <a:ext cx="7362825" cy="1676400"/>
          </a:xfrm>
        </p:spPr>
        <p:txBody>
          <a:bodyPr/>
          <a:lstStyle/>
          <a:p>
            <a:pPr algn="r">
              <a:lnSpc>
                <a:spcPts val="4200"/>
              </a:lnSpc>
            </a:pPr>
            <a:r>
              <a:rPr lang="en-GB" dirty="0" smtClean="0">
                <a:solidFill>
                  <a:srgbClr val="FFFF00"/>
                </a:solidFill>
              </a:rPr>
              <a:t>Damage to Radiological Barriers and Controls</a:t>
            </a:r>
            <a:endParaRPr lang="en-GB" sz="4000" i="0" dirty="0">
              <a:solidFill>
                <a:srgbClr val="FFFF00"/>
              </a:solidFill>
            </a:endParaRP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042988" y="1557338"/>
            <a:ext cx="7835900" cy="3167062"/>
          </a:xfrm>
        </p:spPr>
        <p:txBody>
          <a:bodyPr/>
          <a:lstStyle/>
          <a:p>
            <a:pPr marL="609600" indent="-609600">
              <a:buFontTx/>
              <a:buNone/>
            </a:pPr>
            <a:endParaRPr lang="en-GB" sz="800" b="1" dirty="0" smtClean="0"/>
          </a:p>
          <a:p>
            <a:pPr marL="609600" indent="-609600">
              <a:buFontTx/>
              <a:buNone/>
            </a:pPr>
            <a:r>
              <a:rPr lang="en-GB" sz="2800" dirty="0"/>
              <a:t>Applicable to events </a:t>
            </a:r>
            <a:r>
              <a:rPr lang="en-GB" sz="2800" b="1" u="sng" dirty="0"/>
              <a:t>within</a:t>
            </a:r>
            <a:r>
              <a:rPr lang="en-GB" sz="2800" dirty="0"/>
              <a:t> authorized facilities</a:t>
            </a:r>
            <a:r>
              <a:rPr lang="en-GB" sz="2800" dirty="0" smtClean="0"/>
              <a:t>:</a:t>
            </a:r>
          </a:p>
          <a:p>
            <a:pPr marL="990600" lvl="1" indent="-533400">
              <a:lnSpc>
                <a:spcPts val="3060"/>
              </a:lnSpc>
            </a:pPr>
            <a:r>
              <a:rPr lang="en-GB" dirty="0"/>
              <a:t>with a site boundary defined as part of their licensing</a:t>
            </a:r>
          </a:p>
          <a:p>
            <a:pPr marL="609600" indent="-609600" algn="ctr">
              <a:lnSpc>
                <a:spcPts val="3060"/>
              </a:lnSpc>
              <a:buFontTx/>
              <a:buNone/>
            </a:pPr>
            <a:r>
              <a:rPr lang="en-GB" sz="2800" b="1" u="sng" dirty="0"/>
              <a:t>and</a:t>
            </a:r>
          </a:p>
          <a:p>
            <a:pPr marL="990600" lvl="1" indent="-533400"/>
            <a:r>
              <a:rPr lang="en-GB" dirty="0"/>
              <a:t>where there is the potential for a release of radioactive material at INES Level 5.</a:t>
            </a:r>
          </a:p>
        </p:txBody>
      </p:sp>
      <p:pic>
        <p:nvPicPr>
          <p:cNvPr id="21508" name="Picture 3" descr="Angra NP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86400" y="4724400"/>
            <a:ext cx="2362200" cy="194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9" name="Picture 4" descr="http://www.nuclearpower.co.uk/images2/nuclear%20reacto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90600" y="4648200"/>
            <a:ext cx="3179763" cy="2065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Slide Number Placeholder 5"/>
          <p:cNvSpPr>
            <a:spLocks noGrp="1"/>
          </p:cNvSpPr>
          <p:nvPr>
            <p:ph type="sldNum" sz="quarter" idx="4294967295"/>
          </p:nvPr>
        </p:nvSpPr>
        <p:spPr bwMode="white">
          <a:xfrm>
            <a:off x="8472488" y="6369050"/>
            <a:ext cx="509587" cy="29368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>
            <a:prstTxWarp prst="textNoShape">
              <a:avLst/>
            </a:prstTxWarp>
          </a:bodyPr>
          <a:lstStyle/>
          <a:p>
            <a:pPr algn="r"/>
            <a:fld id="{910C9DFD-D9F7-AB4D-87E9-E3FC39A0F246}" type="slidenum">
              <a:rPr lang="en-GB" sz="1000" b="0" i="0">
                <a:solidFill>
                  <a:schemeClr val="bg2"/>
                </a:solidFill>
                <a:latin typeface="Arial" pitchFamily="1" charset="0"/>
              </a:rPr>
              <a:pPr algn="r"/>
              <a:t>26</a:t>
            </a:fld>
            <a:endParaRPr lang="en-GB" sz="1000" b="0" i="0">
              <a:solidFill>
                <a:schemeClr val="bg2"/>
              </a:solidFill>
              <a:latin typeface="Arial" pitchFamily="1" charset="0"/>
            </a:endParaRPr>
          </a:p>
        </p:txBody>
      </p:sp>
      <p:pic>
        <p:nvPicPr>
          <p:cNvPr id="7" name="0800 mon alsh Jones364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529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15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5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150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07076-85D4-9343-97D2-3A8A27A3C592}" type="slidenum">
              <a:rPr lang="en-GB"/>
              <a:pPr/>
              <a:t>27</a:t>
            </a:fld>
            <a:endParaRPr lang="en-GB"/>
          </a:p>
        </p:txBody>
      </p:sp>
      <p:sp>
        <p:nvSpPr>
          <p:cNvPr id="8195" name="Title 1"/>
          <p:cNvSpPr>
            <a:spLocks noGrp="1"/>
          </p:cNvSpPr>
          <p:nvPr>
            <p:ph type="title" idx="4294967295"/>
          </p:nvPr>
        </p:nvSpPr>
        <p:spPr>
          <a:xfrm>
            <a:off x="2209800" y="228600"/>
            <a:ext cx="6705600" cy="755650"/>
          </a:xfrm>
        </p:spPr>
        <p:txBody>
          <a:bodyPr/>
          <a:lstStyle/>
          <a:p>
            <a:pPr algn="r" eaLnBrk="1" hangingPunct="1"/>
            <a:r>
              <a:rPr lang="en-GB" i="1" dirty="0">
                <a:solidFill>
                  <a:srgbClr val="FFFF00"/>
                </a:solidFill>
              </a:rPr>
              <a:t>Where do criteria apply?</a:t>
            </a:r>
          </a:p>
        </p:txBody>
      </p:sp>
      <p:sp>
        <p:nvSpPr>
          <p:cNvPr id="8196" name="Content Placeholder 2"/>
          <p:cNvSpPr>
            <a:spLocks noGrp="1"/>
          </p:cNvSpPr>
          <p:nvPr>
            <p:ph idx="4294967295"/>
          </p:nvPr>
        </p:nvSpPr>
        <p:spPr>
          <a:xfrm>
            <a:off x="550863" y="1371600"/>
            <a:ext cx="8593137" cy="1143000"/>
          </a:xfrm>
        </p:spPr>
        <p:txBody>
          <a:bodyPr/>
          <a:lstStyle/>
          <a:p>
            <a:pPr eaLnBrk="1" hangingPunct="1">
              <a:buSzPct val="30000"/>
            </a:pPr>
            <a:r>
              <a:rPr lang="en-GB" dirty="0"/>
              <a:t>Facilities with “licensed” site boundary</a:t>
            </a:r>
          </a:p>
          <a:p>
            <a:pPr eaLnBrk="1" hangingPunct="1">
              <a:buSzPct val="30000"/>
            </a:pPr>
            <a:r>
              <a:rPr lang="en-GB" dirty="0"/>
              <a:t>Potential for a Level 5 release </a:t>
            </a:r>
          </a:p>
        </p:txBody>
      </p:sp>
      <p:pic>
        <p:nvPicPr>
          <p:cNvPr id="8197" name="Picture 2" descr="http://www.bellona.no/imagearchive/THORPreprocessing-BNF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3454400"/>
            <a:ext cx="2244725" cy="165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8" name="Picture 4" descr="http://www.nuclearpower.co.uk/images2/nuclear%20reactor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16062" y="5014912"/>
            <a:ext cx="2598738" cy="161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Picture 6" descr="http://www.crtonline.org/images/hospital_1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3111500"/>
            <a:ext cx="2352675" cy="176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10" descr="http://www.mercyhospitaldl.com/images/ColleenNuclearMedicine_000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67600" y="3962400"/>
            <a:ext cx="1262063" cy="95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14" descr="http://www.barc.ernet.in/bmg/ftd/images/food5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105400" y="4887913"/>
            <a:ext cx="3222625" cy="1817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02" name="TextBox 10"/>
          <p:cNvSpPr txBox="1">
            <a:spLocks noChangeArrowheads="1"/>
          </p:cNvSpPr>
          <p:nvPr/>
        </p:nvSpPr>
        <p:spPr bwMode="auto">
          <a:xfrm>
            <a:off x="2895600" y="2819400"/>
            <a:ext cx="1266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Yes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203" name="TextBox 11"/>
          <p:cNvSpPr txBox="1">
            <a:spLocks noChangeArrowheads="1"/>
          </p:cNvSpPr>
          <p:nvPr/>
        </p:nvSpPr>
        <p:spPr bwMode="auto">
          <a:xfrm>
            <a:off x="4953000" y="3124200"/>
            <a:ext cx="12652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prstTxWarp prst="textNoShape">
              <a:avLst/>
            </a:prstTxWarp>
            <a:spAutoFit/>
          </a:bodyPr>
          <a:lstStyle/>
          <a:p>
            <a:pPr algn="ctr"/>
            <a:r>
              <a:rPr lang="en-GB" sz="4000" dirty="0">
                <a:solidFill>
                  <a:srgbClr val="FF0000"/>
                </a:solidFill>
              </a:rPr>
              <a:t>No</a:t>
            </a:r>
            <a:endParaRPr lang="en-GB" dirty="0">
              <a:solidFill>
                <a:srgbClr val="FF0000"/>
              </a:solidFill>
            </a:endParaRPr>
          </a:p>
        </p:txBody>
      </p:sp>
      <p:cxnSp>
        <p:nvCxnSpPr>
          <p:cNvPr id="14" name="Straight Connector 13"/>
          <p:cNvCxnSpPr/>
          <p:nvPr/>
        </p:nvCxnSpPr>
        <p:spPr>
          <a:xfrm rot="5400000" flipH="1" flipV="1">
            <a:off x="2478882" y="4695031"/>
            <a:ext cx="4279900" cy="4603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0800 mon alsh Jones373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0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766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819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8" dur="5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  <p:bldLst>
      <p:bldP spid="8196" grpId="0" build="p"/>
      <p:bldP spid="8202" grpId="0"/>
      <p:bldP spid="820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362200"/>
            <a:ext cx="8610600" cy="2286000"/>
          </a:xfrm>
        </p:spPr>
        <p:txBody>
          <a:bodyPr/>
          <a:lstStyle/>
          <a:p>
            <a:pPr algn="ctr"/>
            <a:r>
              <a:rPr lang="en-GB" sz="4400" dirty="0" smtClean="0">
                <a:solidFill>
                  <a:schemeClr val="tx1"/>
                </a:solidFill>
              </a:rPr>
              <a:t>Defence–In–Depth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3" name="0800 mon alsh Jones36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37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itle 1"/>
          <p:cNvSpPr>
            <a:spLocks noGrp="1"/>
          </p:cNvSpPr>
          <p:nvPr>
            <p:ph type="title" idx="4294967295"/>
          </p:nvPr>
        </p:nvSpPr>
        <p:spPr>
          <a:xfrm>
            <a:off x="2819400" y="187325"/>
            <a:ext cx="6061075" cy="1108075"/>
          </a:xfrm>
        </p:spPr>
        <p:txBody>
          <a:bodyPr/>
          <a:lstStyle/>
          <a:p>
            <a:pPr algn="r">
              <a:lnSpc>
                <a:spcPts val="4020"/>
              </a:lnSpc>
            </a:pPr>
            <a:r>
              <a:rPr lang="en-GB" sz="3600" dirty="0">
                <a:solidFill>
                  <a:srgbClr val="FFFF00"/>
                </a:solidFill>
              </a:rPr>
              <a:t>Defence-in-Depth</a:t>
            </a:r>
            <a:br>
              <a:rPr lang="en-GB" sz="3600" dirty="0">
                <a:solidFill>
                  <a:srgbClr val="FFFF00"/>
                </a:solidFill>
              </a:rPr>
            </a:br>
            <a:r>
              <a:rPr lang="en-GB" sz="3600" dirty="0">
                <a:solidFill>
                  <a:srgbClr val="FFFF00"/>
                </a:solidFill>
              </a:rPr>
              <a:t>Safety Layers Approach</a:t>
            </a:r>
          </a:p>
        </p:txBody>
      </p:sp>
      <p:sp>
        <p:nvSpPr>
          <p:cNvPr id="10" name="Rounded Rectangle 9"/>
          <p:cNvSpPr>
            <a:spLocks noChangeAspect="1"/>
          </p:cNvSpPr>
          <p:nvPr/>
        </p:nvSpPr>
        <p:spPr>
          <a:xfrm>
            <a:off x="2492478" y="1354740"/>
            <a:ext cx="2895483" cy="1845660"/>
          </a:xfrm>
          <a:prstGeom prst="roundRect">
            <a:avLst>
              <a:gd name="adj" fmla="val 11336"/>
            </a:avLst>
          </a:prstGeom>
          <a:solidFill>
            <a:srgbClr val="EA46DF"/>
          </a:solidFill>
          <a:scene3d>
            <a:camera prst="orthographicFront">
              <a:rot lat="0" lon="1800000" rev="0"/>
            </a:camera>
            <a:lightRig rig="threePt" dir="t"/>
          </a:scene3d>
          <a:sp3d extrusionH="127000" contourW="12700" prstMaterial="matte">
            <a:contourClr>
              <a:schemeClr val="accent1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 sz="2400" b="0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en-GB" b="0" dirty="0">
              <a:solidFill>
                <a:srgbClr val="FFFFFF"/>
              </a:solidFill>
            </a:endParaRPr>
          </a:p>
          <a:p>
            <a:pPr algn="ctr">
              <a:defRPr/>
            </a:pPr>
            <a:r>
              <a:rPr lang="en-GB" sz="2400" b="0" dirty="0">
                <a:solidFill>
                  <a:srgbClr val="FFFFFF"/>
                </a:solidFill>
              </a:rPr>
              <a:t>Safety Layer 5</a:t>
            </a:r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</p:txBody>
      </p:sp>
      <p:sp>
        <p:nvSpPr>
          <p:cNvPr id="11" name="Rounded Rectangle 10"/>
          <p:cNvSpPr>
            <a:spLocks noChangeAspect="1"/>
          </p:cNvSpPr>
          <p:nvPr/>
        </p:nvSpPr>
        <p:spPr>
          <a:xfrm>
            <a:off x="2047207" y="2345340"/>
            <a:ext cx="2895483" cy="1845660"/>
          </a:xfrm>
          <a:prstGeom prst="roundRect">
            <a:avLst>
              <a:gd name="adj" fmla="val 11336"/>
            </a:avLst>
          </a:prstGeom>
          <a:solidFill>
            <a:srgbClr val="3CCCEA"/>
          </a:solidFill>
          <a:scene3d>
            <a:camera prst="orthographicFront">
              <a:rot lat="0" lon="1800000" rev="0"/>
            </a:camera>
            <a:lightRig rig="threePt" dir="t"/>
          </a:scene3d>
          <a:sp3d extrusionH="127000" contourW="12700" prstMaterial="matte">
            <a:contourClr>
              <a:schemeClr val="accent1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 sz="2400" b="0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en-GB" b="0" dirty="0">
              <a:solidFill>
                <a:srgbClr val="FFFFFF"/>
              </a:solidFill>
            </a:endParaRPr>
          </a:p>
          <a:p>
            <a:pPr algn="ctr">
              <a:defRPr/>
            </a:pPr>
            <a:r>
              <a:rPr lang="en-GB" sz="2400" b="0" dirty="0">
                <a:solidFill>
                  <a:srgbClr val="FFFFFF"/>
                </a:solidFill>
              </a:rPr>
              <a:t>Safety Layer 4</a:t>
            </a:r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</p:txBody>
      </p:sp>
      <p:sp>
        <p:nvSpPr>
          <p:cNvPr id="12" name="Rounded Rectangle 11"/>
          <p:cNvSpPr>
            <a:spLocks noChangeAspect="1"/>
          </p:cNvSpPr>
          <p:nvPr/>
        </p:nvSpPr>
        <p:spPr>
          <a:xfrm>
            <a:off x="1304503" y="3206448"/>
            <a:ext cx="2895483" cy="1845660"/>
          </a:xfrm>
          <a:prstGeom prst="roundRect">
            <a:avLst>
              <a:gd name="adj" fmla="val 11336"/>
            </a:avLst>
          </a:prstGeom>
          <a:solidFill>
            <a:srgbClr val="62EAAE"/>
          </a:solidFill>
          <a:scene3d>
            <a:camera prst="orthographicFront">
              <a:rot lat="0" lon="1800000" rev="0"/>
            </a:camera>
            <a:lightRig rig="threePt" dir="t"/>
          </a:scene3d>
          <a:sp3d extrusionH="127000" contourW="12700" prstMaterial="matte">
            <a:contourClr>
              <a:schemeClr val="accent1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 sz="2400" b="0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en-GB" b="0" dirty="0">
              <a:solidFill>
                <a:srgbClr val="FFFFFF"/>
              </a:solidFill>
            </a:endParaRPr>
          </a:p>
          <a:p>
            <a:pPr algn="ctr">
              <a:defRPr/>
            </a:pPr>
            <a:r>
              <a:rPr lang="en-GB" sz="2400" b="0" dirty="0">
                <a:solidFill>
                  <a:srgbClr val="FFFFFF"/>
                </a:solidFill>
              </a:rPr>
              <a:t>Safety Layer 3</a:t>
            </a:r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</p:txBody>
      </p:sp>
      <p:sp>
        <p:nvSpPr>
          <p:cNvPr id="13" name="Rounded Rectangle 12"/>
          <p:cNvSpPr>
            <a:spLocks noChangeAspect="1"/>
          </p:cNvSpPr>
          <p:nvPr/>
        </p:nvSpPr>
        <p:spPr>
          <a:xfrm>
            <a:off x="713569" y="4063589"/>
            <a:ext cx="2895483" cy="1845660"/>
          </a:xfrm>
          <a:prstGeom prst="roundRect">
            <a:avLst>
              <a:gd name="adj" fmla="val 11336"/>
            </a:avLst>
          </a:prstGeom>
          <a:solidFill>
            <a:srgbClr val="00FF00"/>
          </a:solidFill>
          <a:scene3d>
            <a:camera prst="orthographicFront">
              <a:rot lat="0" lon="1800000" rev="0"/>
            </a:camera>
            <a:lightRig rig="threePt" dir="t"/>
          </a:scene3d>
          <a:sp3d extrusionH="127000" contourW="12700" prstMaterial="matte">
            <a:contourClr>
              <a:schemeClr val="accent1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 sz="2400" b="0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en-GB" b="0" dirty="0">
              <a:solidFill>
                <a:srgbClr val="FFFFFF"/>
              </a:solidFill>
            </a:endParaRPr>
          </a:p>
          <a:p>
            <a:pPr algn="ctr">
              <a:defRPr/>
            </a:pPr>
            <a:r>
              <a:rPr lang="en-GB" sz="2400" b="0" dirty="0">
                <a:solidFill>
                  <a:srgbClr val="FFFFFF"/>
                </a:solidFill>
              </a:rPr>
              <a:t>Safety Layer 2</a:t>
            </a:r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</p:txBody>
      </p:sp>
      <p:sp>
        <p:nvSpPr>
          <p:cNvPr id="14" name="Rounded Rectangle 13"/>
          <p:cNvSpPr>
            <a:spLocks noChangeAspect="1"/>
          </p:cNvSpPr>
          <p:nvPr/>
        </p:nvSpPr>
        <p:spPr>
          <a:xfrm>
            <a:off x="228600" y="5012340"/>
            <a:ext cx="2895483" cy="1845660"/>
          </a:xfrm>
          <a:prstGeom prst="roundRect">
            <a:avLst>
              <a:gd name="adj" fmla="val 11336"/>
            </a:avLst>
          </a:prstGeom>
          <a:solidFill>
            <a:srgbClr val="FFB51B"/>
          </a:solidFill>
          <a:scene3d>
            <a:camera prst="orthographicFront">
              <a:rot lat="0" lon="1800000" rev="0"/>
            </a:camera>
            <a:lightRig rig="threePt" dir="t"/>
          </a:scene3d>
          <a:sp3d extrusionH="127000" contourW="12700" prstMaterial="matte">
            <a:contourClr>
              <a:schemeClr val="accent1"/>
            </a:contourClr>
          </a:sp3d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GB" sz="2400" b="0" dirty="0">
              <a:solidFill>
                <a:srgbClr val="FFFFFF"/>
              </a:solidFill>
            </a:endParaRPr>
          </a:p>
          <a:p>
            <a:pPr algn="ctr">
              <a:defRPr/>
            </a:pPr>
            <a:endParaRPr lang="en-GB" b="0" dirty="0">
              <a:solidFill>
                <a:srgbClr val="FFFFFF"/>
              </a:solidFill>
            </a:endParaRPr>
          </a:p>
          <a:p>
            <a:pPr algn="ctr">
              <a:defRPr/>
            </a:pPr>
            <a:r>
              <a:rPr lang="en-GB" sz="2400" b="0" dirty="0">
                <a:solidFill>
                  <a:srgbClr val="FFFFFF"/>
                </a:solidFill>
              </a:rPr>
              <a:t>Safety Layer 1</a:t>
            </a:r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  <a:p>
            <a:pPr algn="ctr">
              <a:defRPr/>
            </a:pPr>
            <a:endParaRPr lang="en-GB" sz="2400" b="0" dirty="0"/>
          </a:p>
        </p:txBody>
      </p:sp>
      <p:sp>
        <p:nvSpPr>
          <p:cNvPr id="15" name="TextBox 14"/>
          <p:cNvSpPr txBox="1"/>
          <p:nvPr/>
        </p:nvSpPr>
        <p:spPr>
          <a:xfrm>
            <a:off x="3810000" y="2743200"/>
            <a:ext cx="4779963" cy="3539430"/>
          </a:xfrm>
          <a:prstGeom prst="rect">
            <a:avLst/>
          </a:prstGeom>
          <a:noFill/>
        </p:spPr>
        <p:txBody>
          <a:bodyPr wrap="square">
            <a:prstTxWarp prst="textNoShape">
              <a:avLst/>
            </a:prstTxWarp>
            <a:spAutoFit/>
          </a:bodyPr>
          <a:lstStyle/>
          <a:p>
            <a:pPr algn="r"/>
            <a:r>
              <a:rPr lang="en-GB" sz="3200" b="1" dirty="0">
                <a:latin typeface="+mn-lt"/>
              </a:rPr>
              <a:t>Interlocks</a:t>
            </a:r>
          </a:p>
          <a:p>
            <a:pPr algn="r"/>
            <a:r>
              <a:rPr lang="en-GB" sz="3200" b="1" dirty="0">
                <a:latin typeface="+mn-lt"/>
              </a:rPr>
              <a:t>Ventilation</a:t>
            </a:r>
          </a:p>
          <a:p>
            <a:pPr algn="r"/>
            <a:r>
              <a:rPr lang="en-GB" sz="3200" b="1" dirty="0">
                <a:latin typeface="+mn-lt"/>
              </a:rPr>
              <a:t>Leak detection</a:t>
            </a:r>
          </a:p>
          <a:p>
            <a:pPr algn="r"/>
            <a:r>
              <a:rPr lang="en-GB" sz="3200" b="1" dirty="0">
                <a:latin typeface="+mn-lt"/>
              </a:rPr>
              <a:t>Physical barriers</a:t>
            </a:r>
          </a:p>
          <a:p>
            <a:pPr algn="r"/>
            <a:r>
              <a:rPr lang="en-GB" sz="3200" b="1" dirty="0">
                <a:latin typeface="+mn-lt"/>
              </a:rPr>
              <a:t>Activity detectors</a:t>
            </a:r>
          </a:p>
          <a:p>
            <a:pPr algn="r"/>
            <a:r>
              <a:rPr lang="en-GB" sz="3200" b="1" dirty="0">
                <a:latin typeface="+mn-lt"/>
              </a:rPr>
              <a:t>Personal dosimeters</a:t>
            </a:r>
          </a:p>
          <a:p>
            <a:pPr algn="r"/>
            <a:endParaRPr lang="en-GB" sz="3200" b="0" dirty="0">
              <a:solidFill>
                <a:srgbClr val="2970FF"/>
              </a:solidFill>
            </a:endParaRPr>
          </a:p>
        </p:txBody>
      </p:sp>
      <p:pic>
        <p:nvPicPr>
          <p:cNvPr id="9" name="0800 mon alsh Jones36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6262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3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2C40BE6-AA8D-45FF-B3A7-82B51FC99D15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5123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F18742EE-0845-4215-9E9F-29430174DF3E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pic>
        <p:nvPicPr>
          <p:cNvPr id="132111" name="Picture 15" descr="Chernoby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438400" y="3200400"/>
            <a:ext cx="3313113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5" name="Text Box 9"/>
          <p:cNvSpPr txBox="1">
            <a:spLocks noChangeArrowheads="1"/>
          </p:cNvSpPr>
          <p:nvPr/>
        </p:nvSpPr>
        <p:spPr bwMode="auto">
          <a:xfrm>
            <a:off x="3040063" y="123666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 sz="2800"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126" name="Group 16"/>
          <p:cNvGrpSpPr>
            <a:grpSpLocks/>
          </p:cNvGrpSpPr>
          <p:nvPr/>
        </p:nvGrpSpPr>
        <p:grpSpPr bwMode="auto">
          <a:xfrm>
            <a:off x="0" y="901700"/>
            <a:ext cx="4821238" cy="5956300"/>
            <a:chOff x="0" y="0"/>
            <a:chExt cx="3037" cy="3752"/>
          </a:xfrm>
        </p:grpSpPr>
        <p:pic>
          <p:nvPicPr>
            <p:cNvPr id="5134" name="Picture 7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1665"/>
              <a:ext cx="1388" cy="2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5135" name="Group 17"/>
            <p:cNvGrpSpPr>
              <a:grpSpLocks/>
            </p:cNvGrpSpPr>
            <p:nvPr/>
          </p:nvGrpSpPr>
          <p:grpSpPr bwMode="auto">
            <a:xfrm>
              <a:off x="135" y="0"/>
              <a:ext cx="2902" cy="1636"/>
              <a:chOff x="158" y="164"/>
              <a:chExt cx="2722" cy="1452"/>
            </a:xfrm>
          </p:grpSpPr>
          <p:sp>
            <p:nvSpPr>
              <p:cNvPr id="5136" name="AutoShape 8"/>
              <p:cNvSpPr>
                <a:spLocks noChangeArrowheads="1"/>
              </p:cNvSpPr>
              <p:nvPr/>
            </p:nvSpPr>
            <p:spPr bwMode="auto">
              <a:xfrm>
                <a:off x="158" y="164"/>
                <a:ext cx="2585" cy="1452"/>
              </a:xfrm>
              <a:prstGeom prst="cloudCallout">
                <a:avLst>
                  <a:gd name="adj1" fmla="val -35093"/>
                  <a:gd name="adj2" fmla="val 71255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lvl="1"/>
                <a:endParaRPr lang="en-US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7" name="Text Box 10"/>
              <p:cNvSpPr txBox="1">
                <a:spLocks noChangeArrowheads="1"/>
              </p:cNvSpPr>
              <p:nvPr/>
            </p:nvSpPr>
            <p:spPr bwMode="auto">
              <a:xfrm>
                <a:off x="430" y="436"/>
                <a:ext cx="2450" cy="67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GB" dirty="0" smtClean="0">
                    <a:solidFill>
                      <a:srgbClr val="EA2849"/>
                    </a:solidFill>
                    <a:latin typeface="Arial" pitchFamily="34" charset="0"/>
                    <a:cs typeface="Arial" pitchFamily="34" charset="0"/>
                  </a:rPr>
                  <a:t>‘What </a:t>
                </a:r>
                <a:r>
                  <a:rPr lang="en-GB" dirty="0">
                    <a:solidFill>
                      <a:srgbClr val="EA2849"/>
                    </a:solidFill>
                    <a:latin typeface="Arial" pitchFamily="34" charset="0"/>
                    <a:cs typeface="Arial" pitchFamily="34" charset="0"/>
                  </a:rPr>
                  <a:t>has happened?’</a:t>
                </a:r>
              </a:p>
              <a:p>
                <a:r>
                  <a:rPr lang="en-GB" dirty="0" smtClean="0">
                    <a:solidFill>
                      <a:srgbClr val="EA2849"/>
                    </a:solidFill>
                    <a:latin typeface="Arial" pitchFamily="34" charset="0"/>
                    <a:cs typeface="Arial" pitchFamily="34" charset="0"/>
                  </a:rPr>
                  <a:t>‘Is </a:t>
                </a:r>
                <a:r>
                  <a:rPr lang="en-GB" dirty="0">
                    <a:solidFill>
                      <a:srgbClr val="EA2849"/>
                    </a:solidFill>
                    <a:latin typeface="Arial" pitchFamily="34" charset="0"/>
                    <a:cs typeface="Arial" pitchFamily="34" charset="0"/>
                  </a:rPr>
                  <a:t>my family </a:t>
                </a:r>
                <a:r>
                  <a:rPr lang="en-GB" dirty="0" smtClean="0">
                    <a:solidFill>
                      <a:srgbClr val="EA2849"/>
                    </a:solidFill>
                    <a:latin typeface="Arial" pitchFamily="34" charset="0"/>
                    <a:cs typeface="Arial" pitchFamily="34" charset="0"/>
                  </a:rPr>
                  <a:t>safe</a:t>
                </a:r>
                <a:r>
                  <a:rPr lang="en-GB" dirty="0">
                    <a:solidFill>
                      <a:srgbClr val="EA2849"/>
                    </a:solidFill>
                    <a:latin typeface="Arial" pitchFamily="34" charset="0"/>
                    <a:cs typeface="Arial" pitchFamily="34" charset="0"/>
                  </a:rPr>
                  <a:t>?’ </a:t>
                </a:r>
              </a:p>
              <a:p>
                <a:r>
                  <a:rPr lang="en-GB" dirty="0">
                    <a:solidFill>
                      <a:srgbClr val="EA2849"/>
                    </a:solidFill>
                    <a:latin typeface="Arial" pitchFamily="34" charset="0"/>
                    <a:cs typeface="Arial" pitchFamily="34" charset="0"/>
                  </a:rPr>
                  <a:t>‘What </a:t>
                </a:r>
                <a:r>
                  <a:rPr lang="en-GB" i="1" dirty="0">
                    <a:solidFill>
                      <a:srgbClr val="EA2849"/>
                    </a:solidFill>
                    <a:latin typeface="Arial" pitchFamily="34" charset="0"/>
                    <a:cs typeface="Arial" pitchFamily="34" charset="0"/>
                  </a:rPr>
                  <a:t>is </a:t>
                </a:r>
                <a:r>
                  <a:rPr lang="en-GB" dirty="0">
                    <a:solidFill>
                      <a:srgbClr val="EA2849"/>
                    </a:solidFill>
                    <a:latin typeface="Arial" pitchFamily="34" charset="0"/>
                    <a:cs typeface="Arial" pitchFamily="34" charset="0"/>
                  </a:rPr>
                  <a:t>the safe level?’</a:t>
                </a:r>
              </a:p>
            </p:txBody>
          </p:sp>
        </p:grpSp>
      </p:grpSp>
      <p:pic>
        <p:nvPicPr>
          <p:cNvPr id="18" name="Content Placeholder 4" descr="cid:image005.jpg@01CBF38F.11219EC0"/>
          <p:cNvPicPr>
            <a:picLocks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>
          <a:xfrm>
            <a:off x="2438400" y="3200400"/>
            <a:ext cx="3352800" cy="2514600"/>
          </a:xfrm>
          <a:prstGeom prst="rect">
            <a:avLst/>
          </a:prstGeom>
        </p:spPr>
      </p:pic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4716462" y="762000"/>
            <a:ext cx="4884737" cy="6096001"/>
            <a:chOff x="2971" y="482"/>
            <a:chExt cx="2791" cy="3840"/>
          </a:xfrm>
        </p:grpSpPr>
        <p:grpSp>
          <p:nvGrpSpPr>
            <p:cNvPr id="5128" name="Group 19"/>
            <p:cNvGrpSpPr>
              <a:grpSpLocks/>
            </p:cNvGrpSpPr>
            <p:nvPr/>
          </p:nvGrpSpPr>
          <p:grpSpPr bwMode="auto">
            <a:xfrm>
              <a:off x="2976" y="2114"/>
              <a:ext cx="2786" cy="2208"/>
              <a:chOff x="2976" y="2114"/>
              <a:chExt cx="2786" cy="2208"/>
            </a:xfrm>
          </p:grpSpPr>
          <p:pic>
            <p:nvPicPr>
              <p:cNvPr id="5132" name="Picture 14" descr="Angra NPP"/>
              <p:cNvPicPr>
                <a:picLocks noChangeAspect="1" noChangeArrowheads="1"/>
              </p:cNvPicPr>
              <p:nvPr/>
            </p:nvPicPr>
            <p:blipFill>
              <a:blip r:embed="rId9" cstate="print"/>
              <a:srcRect/>
              <a:stretch>
                <a:fillRect/>
              </a:stretch>
            </p:blipFill>
            <p:spPr bwMode="auto">
              <a:xfrm>
                <a:off x="3651" y="2114"/>
                <a:ext cx="2111" cy="1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33" name="Picture 5" descr="pe07099_[1]"/>
              <p:cNvPicPr>
                <a:picLocks noChangeAspect="1" noChangeArrowheads="1"/>
              </p:cNvPicPr>
              <p:nvPr/>
            </p:nvPicPr>
            <p:blipFill>
              <a:blip r:embed="rId10" cstate="print"/>
              <a:srcRect/>
              <a:stretch>
                <a:fillRect/>
              </a:stretch>
            </p:blipFill>
            <p:spPr bwMode="auto">
              <a:xfrm>
                <a:off x="2976" y="3010"/>
                <a:ext cx="1216" cy="131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5129" name="Group 18"/>
            <p:cNvGrpSpPr>
              <a:grpSpLocks/>
            </p:cNvGrpSpPr>
            <p:nvPr/>
          </p:nvGrpSpPr>
          <p:grpSpPr bwMode="auto">
            <a:xfrm>
              <a:off x="2971" y="482"/>
              <a:ext cx="2789" cy="1625"/>
              <a:chOff x="2971" y="482"/>
              <a:chExt cx="2789" cy="1452"/>
            </a:xfrm>
          </p:grpSpPr>
          <p:sp>
            <p:nvSpPr>
              <p:cNvPr id="5130" name="AutoShape 11"/>
              <p:cNvSpPr>
                <a:spLocks noChangeArrowheads="1"/>
              </p:cNvSpPr>
              <p:nvPr/>
            </p:nvSpPr>
            <p:spPr bwMode="auto">
              <a:xfrm>
                <a:off x="2971" y="482"/>
                <a:ext cx="2789" cy="1452"/>
              </a:xfrm>
              <a:prstGeom prst="cloudCallout">
                <a:avLst>
                  <a:gd name="adj1" fmla="val -21963"/>
                  <a:gd name="adj2" fmla="val 80787"/>
                </a:avLst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 lvl="1"/>
                <a:endParaRPr lang="en-US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  <p:sp>
            <p:nvSpPr>
              <p:cNvPr id="5131" name="Text Box 12"/>
              <p:cNvSpPr txBox="1">
                <a:spLocks noChangeArrowheads="1"/>
              </p:cNvSpPr>
              <p:nvPr/>
            </p:nvSpPr>
            <p:spPr bwMode="auto">
              <a:xfrm>
                <a:off x="3243" y="720"/>
                <a:ext cx="2517" cy="10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GB" dirty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Fire at transformer</a:t>
                </a:r>
              </a:p>
              <a:p>
                <a:r>
                  <a:rPr lang="en-GB" dirty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Fire extinguished</a:t>
                </a:r>
              </a:p>
              <a:p>
                <a:r>
                  <a:rPr lang="en-GB" dirty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NPP decreased power</a:t>
                </a:r>
              </a:p>
              <a:p>
                <a:r>
                  <a:rPr lang="en-GB" dirty="0">
                    <a:solidFill>
                      <a:schemeClr val="tx2"/>
                    </a:solidFill>
                    <a:latin typeface="Arial" pitchFamily="34" charset="0"/>
                    <a:cs typeface="Arial" pitchFamily="34" charset="0"/>
                  </a:rPr>
                  <a:t>No safety systems affected </a:t>
                </a:r>
              </a:p>
              <a:p>
                <a:pPr lvl="1"/>
                <a:endParaRPr lang="en-GB" dirty="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</p:grpSp>
      <p:pic>
        <p:nvPicPr>
          <p:cNvPr id="19" name="0800 mon alsh Jones259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1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629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2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ChangeArrowheads="1"/>
          </p:cNvSpPr>
          <p:nvPr/>
        </p:nvSpPr>
        <p:spPr bwMode="auto">
          <a:xfrm>
            <a:off x="450850" y="2347913"/>
            <a:ext cx="5989638" cy="4229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en-US" sz="2800" b="1" dirty="0">
                <a:solidFill>
                  <a:schemeClr val="tx2"/>
                </a:solidFill>
                <a:latin typeface="Arial" pitchFamily="34" charset="0"/>
              </a:rPr>
              <a:t>The concept is related to the </a:t>
            </a:r>
            <a:r>
              <a:rPr lang="en-US" sz="2800" b="1" dirty="0">
                <a:solidFill>
                  <a:srgbClr val="FF3300"/>
                </a:solidFill>
                <a:latin typeface="Arial" pitchFamily="34" charset="0"/>
              </a:rPr>
              <a:t>use of multiple barriers, systems and components</a:t>
            </a:r>
            <a:r>
              <a:rPr lang="en-US" sz="2800" b="1" dirty="0">
                <a:solidFill>
                  <a:schemeClr val="tx2"/>
                </a:solidFill>
                <a:latin typeface="Arial" pitchFamily="34" charset="0"/>
              </a:rPr>
              <a:t> to protect individuals and the environment from harm. </a:t>
            </a:r>
            <a:r>
              <a:rPr lang="en-US" sz="2800" b="1" dirty="0" smtClean="0">
                <a:solidFill>
                  <a:schemeClr val="tx2"/>
                </a:solidFill>
                <a:latin typeface="Arial" pitchFamily="34" charset="0"/>
              </a:rPr>
              <a:t> There needs </a:t>
            </a:r>
            <a:r>
              <a:rPr lang="en-US" sz="2800" b="1" dirty="0">
                <a:solidFill>
                  <a:schemeClr val="tx2"/>
                </a:solidFill>
                <a:latin typeface="Arial" pitchFamily="34" charset="0"/>
              </a:rPr>
              <a:t>to be several failures </a:t>
            </a:r>
            <a:r>
              <a:rPr lang="en-US" sz="2800" b="1" dirty="0" smtClean="0">
                <a:solidFill>
                  <a:schemeClr val="tx2"/>
                </a:solidFill>
                <a:latin typeface="Arial" pitchFamily="34" charset="0"/>
              </a:rPr>
              <a:t>of barriers before any radiation exposure to an individual could occur.</a:t>
            </a:r>
            <a:endParaRPr lang="en-US" sz="2800" b="1" dirty="0">
              <a:latin typeface="Arial" pitchFamily="34" charset="0"/>
            </a:endParaRPr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2286000" y="609600"/>
            <a:ext cx="6705600" cy="904875"/>
          </a:xfrm>
        </p:spPr>
        <p:txBody>
          <a:bodyPr/>
          <a:lstStyle/>
          <a:p>
            <a:pPr algn="r"/>
            <a:r>
              <a:rPr lang="en-US"/>
              <a:t> </a:t>
            </a:r>
            <a:r>
              <a:rPr lang="en-US">
                <a:solidFill>
                  <a:srgbClr val="FFFF00"/>
                </a:solidFill>
              </a:rPr>
              <a:t>Use of Defence-in-depth</a:t>
            </a:r>
          </a:p>
        </p:txBody>
      </p:sp>
      <p:pic>
        <p:nvPicPr>
          <p:cNvPr id="191492" name="Picture 4" descr="interlock-gaug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5550" y="1943100"/>
            <a:ext cx="2428875" cy="3238500"/>
          </a:xfrm>
          <a:prstGeom prst="rect">
            <a:avLst/>
          </a:prstGeom>
          <a:noFill/>
        </p:spPr>
      </p:pic>
      <p:sp>
        <p:nvSpPr>
          <p:cNvPr id="191493" name="Text Box 5"/>
          <p:cNvSpPr txBox="1">
            <a:spLocks noChangeArrowheads="1"/>
          </p:cNvSpPr>
          <p:nvPr/>
        </p:nvSpPr>
        <p:spPr bwMode="auto">
          <a:xfrm>
            <a:off x="6438900" y="5438775"/>
            <a:ext cx="24193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GB" sz="1800" b="1" dirty="0">
                <a:solidFill>
                  <a:schemeClr val="hlink"/>
                </a:solidFill>
                <a:latin typeface="Arial" pitchFamily="34" charset="0"/>
              </a:rPr>
              <a:t>X-ray </a:t>
            </a:r>
            <a:r>
              <a:rPr lang="en-GB" sz="1800" b="1" dirty="0" smtClean="0">
                <a:solidFill>
                  <a:schemeClr val="hlink"/>
                </a:solidFill>
                <a:latin typeface="Arial" pitchFamily="34" charset="0"/>
              </a:rPr>
              <a:t>gauge </a:t>
            </a:r>
            <a:r>
              <a:rPr lang="en-GB" sz="1800" b="1" dirty="0">
                <a:solidFill>
                  <a:schemeClr val="hlink"/>
                </a:solidFill>
                <a:latin typeface="Arial" pitchFamily="34" charset="0"/>
              </a:rPr>
              <a:t>control panel, with interlocks and calibration controls</a:t>
            </a:r>
          </a:p>
        </p:txBody>
      </p:sp>
      <p:pic>
        <p:nvPicPr>
          <p:cNvPr id="6" name="0800 mon alsh Jones32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34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14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1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914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191490" grpId="0" build="p" autoUpdateAnimBg="0"/>
      <p:bldP spid="191493" grpId="0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133600"/>
            <a:ext cx="8610600" cy="2286000"/>
          </a:xfrm>
        </p:spPr>
        <p:txBody>
          <a:bodyPr/>
          <a:lstStyle/>
          <a:p>
            <a:pPr algn="ctr"/>
            <a:r>
              <a:rPr lang="en-GB" sz="4400" dirty="0" smtClean="0"/>
              <a:t>Rating of Accidents</a:t>
            </a:r>
            <a:endParaRPr lang="en-US" sz="4400" dirty="0"/>
          </a:p>
        </p:txBody>
      </p:sp>
      <p:pic>
        <p:nvPicPr>
          <p:cNvPr id="3" name="0800 mon alsh Jones37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2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91C23AF-1EEF-4D8E-8F67-590D623A9E25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32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7411" name="Date Placeholder 2"/>
          <p:cNvSpPr txBox="1">
            <a:spLocks noGrp="1"/>
          </p:cNvSpPr>
          <p:nvPr/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6C0874D2-9B05-4FF7-AA32-F1A4CB145471}" type="datetime1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14/05/2012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7412" name="Slide Number Placeholder 4"/>
          <p:cNvSpPr txBox="1">
            <a:spLocks noGrp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6003EE09-44F9-462B-94DA-D0C02E4BE9E2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32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43200" y="76200"/>
            <a:ext cx="6280150" cy="1431925"/>
          </a:xfrm>
        </p:spPr>
        <p:txBody>
          <a:bodyPr/>
          <a:lstStyle/>
          <a:p>
            <a:r>
              <a:rPr lang="en-GB" altLang="zh-CN" sz="4400">
                <a:solidFill>
                  <a:srgbClr val="FFFF00"/>
                </a:solidFill>
                <a:ea typeface="SimSun" pitchFamily="2" charset="-122"/>
              </a:rPr>
              <a:t>Chernobyl accident</a:t>
            </a:r>
            <a:r>
              <a:rPr lang="en-US" sz="4400">
                <a:solidFill>
                  <a:srgbClr val="FFFF00"/>
                </a:solidFill>
              </a:rPr>
              <a:t>, Ukraine,</a:t>
            </a:r>
            <a:r>
              <a:rPr lang="en-GB" altLang="zh-CN" sz="4400">
                <a:solidFill>
                  <a:srgbClr val="FFFF00"/>
                </a:solidFill>
                <a:ea typeface="SimSun" pitchFamily="2" charset="-122"/>
              </a:rPr>
              <a:t> 1986</a:t>
            </a:r>
            <a:endParaRPr lang="en-GB" altLang="zh-CN" sz="4400">
              <a:ea typeface="SimSun" pitchFamily="2" charset="-122"/>
            </a:endParaRPr>
          </a:p>
        </p:txBody>
      </p:sp>
      <p:pic>
        <p:nvPicPr>
          <p:cNvPr id="17414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3127375"/>
            <a:ext cx="5410200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4" descr="Chernoby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10200" y="2057400"/>
            <a:ext cx="3429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6" name="Text Box 5"/>
          <p:cNvSpPr txBox="1">
            <a:spLocks noChangeArrowheads="1"/>
          </p:cNvSpPr>
          <p:nvPr/>
        </p:nvSpPr>
        <p:spPr bwMode="auto">
          <a:xfrm>
            <a:off x="533400" y="2133600"/>
            <a:ext cx="2514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 sz="2800">
              <a:ea typeface="SimSun" pitchFamily="2" charset="-122"/>
            </a:endParaRPr>
          </a:p>
        </p:txBody>
      </p:sp>
      <p:sp>
        <p:nvSpPr>
          <p:cNvPr id="17417" name="Rectangle 6"/>
          <p:cNvSpPr>
            <a:spLocks noChangeArrowheads="1"/>
          </p:cNvSpPr>
          <p:nvPr/>
        </p:nvSpPr>
        <p:spPr bwMode="auto">
          <a:xfrm>
            <a:off x="1371600" y="2209800"/>
            <a:ext cx="4191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INES Level 7 </a:t>
            </a:r>
          </a:p>
        </p:txBody>
      </p:sp>
      <p:pic>
        <p:nvPicPr>
          <p:cNvPr id="10" name="0800 mon alsh Jones27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68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91C23AF-1EEF-4D8E-8F67-590D623A9E25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33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7411" name="Date Placeholder 2"/>
          <p:cNvSpPr txBox="1">
            <a:spLocks noGrp="1"/>
          </p:cNvSpPr>
          <p:nvPr/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6C0874D2-9B05-4FF7-AA32-F1A4CB145471}" type="datetime1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14/05/2012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7412" name="Slide Number Placeholder 4"/>
          <p:cNvSpPr txBox="1">
            <a:spLocks noGrp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6003EE09-44F9-462B-94DA-D0C02E4BE9E2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33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741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743200" y="76200"/>
            <a:ext cx="6280150" cy="1431925"/>
          </a:xfrm>
        </p:spPr>
        <p:txBody>
          <a:bodyPr/>
          <a:lstStyle/>
          <a:p>
            <a:r>
              <a:rPr lang="en-US" sz="4400" dirty="0" smtClean="0">
                <a:solidFill>
                  <a:srgbClr val="FFFF00"/>
                </a:solidFill>
              </a:rPr>
              <a:t>Fukushima Dai-</a:t>
            </a:r>
            <a:r>
              <a:rPr lang="en-US" sz="4400" dirty="0" err="1" smtClean="0">
                <a:solidFill>
                  <a:srgbClr val="FFFF00"/>
                </a:solidFill>
              </a:rPr>
              <a:t>ichi</a:t>
            </a:r>
            <a:r>
              <a:rPr lang="en-US" sz="4400" dirty="0" smtClean="0">
                <a:solidFill>
                  <a:srgbClr val="FFFF00"/>
                </a:solidFill>
              </a:rPr>
              <a:t> </a:t>
            </a:r>
            <a:r>
              <a:rPr lang="en-US" altLang="zh-CN" sz="4400" dirty="0" smtClean="0">
                <a:solidFill>
                  <a:srgbClr val="FFFF00"/>
                </a:solidFill>
                <a:ea typeface="SimSun" pitchFamily="2" charset="-122"/>
              </a:rPr>
              <a:t/>
            </a:r>
            <a:br>
              <a:rPr lang="en-US" altLang="zh-CN" sz="4400" dirty="0" smtClean="0">
                <a:solidFill>
                  <a:srgbClr val="FFFF00"/>
                </a:solidFill>
                <a:ea typeface="SimSun" pitchFamily="2" charset="-122"/>
              </a:rPr>
            </a:br>
            <a:r>
              <a:rPr lang="en-US" altLang="zh-CN" sz="4400" dirty="0" smtClean="0">
                <a:solidFill>
                  <a:srgbClr val="FFFF00"/>
                </a:solidFill>
                <a:ea typeface="SimSun" pitchFamily="2" charset="-122"/>
              </a:rPr>
              <a:t>Japan</a:t>
            </a:r>
            <a:r>
              <a:rPr lang="en-US" sz="4400" dirty="0" smtClean="0">
                <a:solidFill>
                  <a:srgbClr val="FFFF00"/>
                </a:solidFill>
              </a:rPr>
              <a:t>,</a:t>
            </a:r>
            <a:r>
              <a:rPr lang="en-GB" altLang="zh-CN" sz="4400" dirty="0" smtClean="0">
                <a:solidFill>
                  <a:srgbClr val="FFFF00"/>
                </a:solidFill>
                <a:ea typeface="SimSun" pitchFamily="2" charset="-122"/>
              </a:rPr>
              <a:t> 2011</a:t>
            </a:r>
            <a:endParaRPr lang="en-GB" altLang="zh-CN" sz="4400" dirty="0">
              <a:ea typeface="SimSun" pitchFamily="2" charset="-122"/>
            </a:endParaRPr>
          </a:p>
        </p:txBody>
      </p:sp>
      <p:sp>
        <p:nvSpPr>
          <p:cNvPr id="17417" name="Rectangle 6"/>
          <p:cNvSpPr>
            <a:spLocks noChangeArrowheads="1"/>
          </p:cNvSpPr>
          <p:nvPr/>
        </p:nvSpPr>
        <p:spPr bwMode="auto">
          <a:xfrm>
            <a:off x="1447800" y="1828800"/>
            <a:ext cx="4191000" cy="585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en-US" sz="3600" b="1" dirty="0">
                <a:solidFill>
                  <a:srgbClr val="FF3399"/>
                </a:solidFill>
                <a:latin typeface="Arial" pitchFamily="34" charset="0"/>
                <a:cs typeface="Arial" pitchFamily="34" charset="0"/>
              </a:rPr>
              <a:t>INES Level 7 </a:t>
            </a:r>
          </a:p>
        </p:txBody>
      </p:sp>
      <p:pic>
        <p:nvPicPr>
          <p:cNvPr id="11" name="Content Placeholder 4" descr="Japam-Earthquake-and-Tsun-018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>
          <a:xfrm>
            <a:off x="5410200" y="1600200"/>
            <a:ext cx="3217692" cy="2209800"/>
          </a:xfrm>
          <a:prstGeom prst="rect">
            <a:avLst/>
          </a:prstGeom>
        </p:spPr>
      </p:pic>
      <p:pic>
        <p:nvPicPr>
          <p:cNvPr id="10" name="Content Placeholder 4" descr="cid:image005.jpg@01CBF38F.11219EC0"/>
          <p:cNvPicPr>
            <a:picLocks/>
          </p:cNvPicPr>
          <p:nvPr/>
        </p:nvPicPr>
        <p:blipFill>
          <a:blip r:embed="rId5" r:link="rId6" cstate="print"/>
          <a:srcRect/>
          <a:stretch>
            <a:fillRect/>
          </a:stretch>
        </p:blipFill>
        <p:spPr>
          <a:xfrm>
            <a:off x="0" y="2819400"/>
            <a:ext cx="4876800" cy="3429000"/>
          </a:xfrm>
          <a:prstGeom prst="rect">
            <a:avLst/>
          </a:prstGeom>
        </p:spPr>
      </p:pic>
      <p:pic>
        <p:nvPicPr>
          <p:cNvPr id="2050" name="Picture 2" descr="[Image]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648200" y="3657600"/>
            <a:ext cx="4724400" cy="3429000"/>
          </a:xfrm>
          <a:prstGeom prst="rect">
            <a:avLst/>
          </a:prstGeom>
          <a:noFill/>
        </p:spPr>
      </p:pic>
      <p:pic>
        <p:nvPicPr>
          <p:cNvPr id="12" name="0800 mon alsh Jones336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16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6900" y="2286000"/>
            <a:ext cx="8547100" cy="4495800"/>
          </a:xfrm>
        </p:spPr>
        <p:txBody>
          <a:bodyPr/>
          <a:lstStyle/>
          <a:p>
            <a:pPr>
              <a:lnSpc>
                <a:spcPts val="3520"/>
              </a:lnSpc>
            </a:pPr>
            <a:r>
              <a:rPr lang="en-GB" sz="2600" b="1" dirty="0"/>
              <a:t>A violent explosion on Sept 29, 1957 in the southern Urals, in a highly active waste tank</a:t>
            </a:r>
          </a:p>
          <a:p>
            <a:pPr>
              <a:lnSpc>
                <a:spcPts val="3520"/>
              </a:lnSpc>
            </a:pPr>
            <a:r>
              <a:rPr lang="en-GB" sz="2600" b="1" dirty="0"/>
              <a:t>The explosion resulted from failure of the cooling system in the tank</a:t>
            </a:r>
          </a:p>
          <a:p>
            <a:pPr>
              <a:lnSpc>
                <a:spcPts val="3520"/>
              </a:lnSpc>
            </a:pPr>
            <a:r>
              <a:rPr lang="en-GB" sz="2600" b="1" dirty="0"/>
              <a:t>Contaminated a large area (&gt;1000 km</a:t>
            </a:r>
            <a:r>
              <a:rPr lang="en-GB" sz="2600" b="1" baseline="30000" dirty="0"/>
              <a:t>2</a:t>
            </a:r>
            <a:r>
              <a:rPr lang="en-GB" sz="2600" b="1" dirty="0"/>
              <a:t>) later called the "</a:t>
            </a:r>
            <a:r>
              <a:rPr lang="en-GB" sz="2600" b="1" dirty="0" err="1"/>
              <a:t>Kyshtym</a:t>
            </a:r>
            <a:r>
              <a:rPr lang="en-GB" sz="2600" b="1" dirty="0"/>
              <a:t> footprint“</a:t>
            </a:r>
          </a:p>
          <a:p>
            <a:pPr>
              <a:lnSpc>
                <a:spcPts val="3520"/>
              </a:lnSpc>
            </a:pPr>
            <a:r>
              <a:rPr lang="en-US" sz="2600" b="1" dirty="0"/>
              <a:t>90% fell in the vicinity of the tank, whereas the remaining activity [74,000 </a:t>
            </a:r>
            <a:r>
              <a:rPr lang="en-US" sz="2600" b="1" dirty="0" err="1"/>
              <a:t>TBq</a:t>
            </a:r>
            <a:r>
              <a:rPr lang="en-US" sz="2600" b="1" dirty="0"/>
              <a:t> (2 million Ci)] formed a kilometer-high radioactive cloud</a:t>
            </a:r>
            <a:endParaRPr lang="en-GB" sz="2600" b="1" dirty="0"/>
          </a:p>
        </p:txBody>
      </p:sp>
      <p:sp>
        <p:nvSpPr>
          <p:cNvPr id="177156" name="Rectangle 4"/>
          <p:cNvSpPr>
            <a:spLocks noGrp="1" noChangeArrowheads="1"/>
          </p:cNvSpPr>
          <p:nvPr>
            <p:ph type="title"/>
          </p:nvPr>
        </p:nvSpPr>
        <p:spPr>
          <a:xfrm>
            <a:off x="4191000" y="152400"/>
            <a:ext cx="4572000" cy="981075"/>
          </a:xfrm>
        </p:spPr>
        <p:txBody>
          <a:bodyPr/>
          <a:lstStyle/>
          <a:p>
            <a:pPr algn="r"/>
            <a:r>
              <a:rPr lang="en-GB" sz="4400">
                <a:solidFill>
                  <a:srgbClr val="FFFF00"/>
                </a:solidFill>
              </a:rPr>
              <a:t>Kyshtym </a:t>
            </a:r>
            <a:endParaRPr lang="en-US" sz="4400">
              <a:solidFill>
                <a:srgbClr val="FFFF00"/>
              </a:solidFill>
            </a:endParaRPr>
          </a:p>
        </p:txBody>
      </p:sp>
      <p:sp>
        <p:nvSpPr>
          <p:cNvPr id="177157" name="TextBox 9"/>
          <p:cNvSpPr txBox="1">
            <a:spLocks noChangeArrowheads="1"/>
          </p:cNvSpPr>
          <p:nvPr/>
        </p:nvSpPr>
        <p:spPr bwMode="auto">
          <a:xfrm>
            <a:off x="5834063" y="1035050"/>
            <a:ext cx="292893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b="1">
                <a:solidFill>
                  <a:srgbClr val="FF3300"/>
                </a:solidFill>
                <a:latin typeface="Arial" pitchFamily="34" charset="0"/>
                <a:cs typeface="Arial" pitchFamily="34" charset="0"/>
              </a:rPr>
              <a:t>INES Level 6</a:t>
            </a:r>
          </a:p>
        </p:txBody>
      </p:sp>
      <p:pic>
        <p:nvPicPr>
          <p:cNvPr id="5" name="0800 mon alsh Jones31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56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3E06FD3-C544-4ED1-AB1D-D48E2BCD246F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35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8435" name="Date Placeholder 2"/>
          <p:cNvSpPr txBox="1">
            <a:spLocks noGrp="1"/>
          </p:cNvSpPr>
          <p:nvPr/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BF131EC7-8BFE-4C11-B7E7-9E8E8FDA9309}" type="datetime1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14/05/2012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8436" name="Slide Number Placeholder 4"/>
          <p:cNvSpPr txBox="1">
            <a:spLocks noGrp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B360EF0-4228-4024-A06B-3C2C67B038F2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35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843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1143001"/>
            <a:ext cx="3276600" cy="761999"/>
          </a:xfrm>
        </p:spPr>
        <p:txBody>
          <a:bodyPr/>
          <a:lstStyle/>
          <a:p>
            <a:r>
              <a:rPr lang="en-US" sz="4400" dirty="0">
                <a:solidFill>
                  <a:srgbClr val="FFFF00"/>
                </a:solidFill>
              </a:rPr>
              <a:t>TMI, 1979</a:t>
            </a:r>
            <a:endParaRPr lang="en-GB" altLang="zh-CN" sz="4400" dirty="0">
              <a:ea typeface="SimSun" pitchFamily="2" charset="-122"/>
            </a:endParaRPr>
          </a:p>
        </p:txBody>
      </p:sp>
      <p:pic>
        <p:nvPicPr>
          <p:cNvPr id="18438" name="Picture 3" descr="tmicor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152400"/>
            <a:ext cx="3976688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885" name="Picture 5" descr="Viewed from the west, Three Mile Island currently uses only one nuclear generating station, TMI-1, which is on the right. TMI-2, to the left, is still off-line.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9600" y="2667000"/>
            <a:ext cx="4414838" cy="3106737"/>
          </a:xfrm>
          <a:prstGeom prst="rect">
            <a:avLst/>
          </a:prstGeom>
          <a:noFill/>
          <a:effectLst>
            <a:outerShdw dist="71842" dir="2700000" algn="ctr" rotWithShape="0">
              <a:schemeClr val="bg2"/>
            </a:outerShdw>
          </a:effectLst>
        </p:spPr>
      </p:pic>
      <p:pic>
        <p:nvPicPr>
          <p:cNvPr id="18440" name="Picture 6" descr="tmieducation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8800" y="2590800"/>
            <a:ext cx="2532063" cy="343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41" name="TextBox 9"/>
          <p:cNvSpPr txBox="1">
            <a:spLocks noChangeArrowheads="1"/>
          </p:cNvSpPr>
          <p:nvPr/>
        </p:nvSpPr>
        <p:spPr bwMode="auto">
          <a:xfrm>
            <a:off x="1066800" y="1981200"/>
            <a:ext cx="2928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INES Level 5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38200" y="6019800"/>
            <a:ext cx="8305800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Severe damage to reactor core; </a:t>
            </a:r>
          </a:p>
          <a:p>
            <a:pPr>
              <a:lnSpc>
                <a:spcPts val="3000"/>
              </a:lnSpc>
            </a:pP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no offsite doses above regulatory limits</a:t>
            </a:r>
            <a:endParaRPr lang="en-US" sz="32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0800 mon alsh Jones27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451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48AC50B1-D046-4445-A2D6-80B7AA7EC423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36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9459" name="Title 1"/>
          <p:cNvSpPr>
            <a:spLocks noGrp="1"/>
          </p:cNvSpPr>
          <p:nvPr>
            <p:ph type="title" idx="4294967295"/>
          </p:nvPr>
        </p:nvSpPr>
        <p:spPr>
          <a:xfrm>
            <a:off x="3016250" y="76200"/>
            <a:ext cx="6127750" cy="1431925"/>
          </a:xfrm>
        </p:spPr>
        <p:txBody>
          <a:bodyPr/>
          <a:lstStyle/>
          <a:p>
            <a:r>
              <a:rPr lang="en-GB" sz="4400">
                <a:solidFill>
                  <a:srgbClr val="FFFF00"/>
                </a:solidFill>
              </a:rPr>
              <a:t>Goiânia, Brazil, 1987</a:t>
            </a:r>
            <a:endParaRPr lang="en-GB" sz="4400"/>
          </a:p>
        </p:txBody>
      </p:sp>
      <p:sp>
        <p:nvSpPr>
          <p:cNvPr id="19460" name="Date Placeholder 2"/>
          <p:cNvSpPr txBox="1">
            <a:spLocks noGrp="1"/>
          </p:cNvSpPr>
          <p:nvPr/>
        </p:nvSpPr>
        <p:spPr bwMode="white">
          <a:xfrm>
            <a:off x="6783388" y="6369050"/>
            <a:ext cx="1676400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3E00DE76-86C5-43B8-ABCB-C17E0AD1795F}" type="datetime1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14/05/2012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9461" name="Slide Number Placeholder 3"/>
          <p:cNvSpPr txBox="1">
            <a:spLocks noGrp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4D2C5A53-98FE-4938-8A46-792611A04936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36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9464" name="TextBox 7"/>
          <p:cNvSpPr txBox="1">
            <a:spLocks noChangeArrowheads="1"/>
          </p:cNvSpPr>
          <p:nvPr/>
        </p:nvSpPr>
        <p:spPr bwMode="auto">
          <a:xfrm>
            <a:off x="685800" y="2514600"/>
            <a:ext cx="2928938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3600" b="1" dirty="0">
                <a:solidFill>
                  <a:srgbClr val="FF6600"/>
                </a:solidFill>
                <a:latin typeface="Arial" pitchFamily="34" charset="0"/>
                <a:cs typeface="Arial" pitchFamily="34" charset="0"/>
              </a:rPr>
              <a:t>INES Level 5</a:t>
            </a:r>
          </a:p>
        </p:txBody>
      </p:sp>
      <p:sp>
        <p:nvSpPr>
          <p:cNvPr id="9" name="Rectangle 6"/>
          <p:cNvSpPr>
            <a:spLocks noChangeArrowheads="1"/>
          </p:cNvSpPr>
          <p:nvPr/>
        </p:nvSpPr>
        <p:spPr bwMode="auto">
          <a:xfrm>
            <a:off x="4724400" y="5257800"/>
            <a:ext cx="4572000" cy="1338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sz="3000" b="1" dirty="0" smtClean="0">
                <a:latin typeface="Arial" pitchFamily="34" charset="0"/>
                <a:cs typeface="Arial" pitchFamily="34" charset="0"/>
              </a:rPr>
              <a:t>4 radiation-related deaths and widespread contamination</a:t>
            </a:r>
            <a:endParaRPr lang="en-US" sz="30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10" name="Picture 2" descr="K1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3886200"/>
            <a:ext cx="4176496" cy="2819400"/>
          </a:xfrm>
          <a:prstGeom prst="rect">
            <a:avLst/>
          </a:prstGeom>
          <a:noFill/>
        </p:spPr>
      </p:pic>
      <p:pic>
        <p:nvPicPr>
          <p:cNvPr id="19463" name="Picture 3" descr="Goiania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114800" y="1676400"/>
            <a:ext cx="5029200" cy="336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0800 mon alsh Jones27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4502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ChangeArrowheads="1"/>
          </p:cNvSpPr>
          <p:nvPr>
            <p:ph type="title"/>
          </p:nvPr>
        </p:nvSpPr>
        <p:spPr>
          <a:xfrm>
            <a:off x="3352800" y="228600"/>
            <a:ext cx="5607050" cy="984250"/>
          </a:xfrm>
        </p:spPr>
        <p:txBody>
          <a:bodyPr/>
          <a:lstStyle/>
          <a:p>
            <a:pPr algn="r"/>
            <a:r>
              <a:rPr lang="en-US" sz="4400">
                <a:solidFill>
                  <a:srgbClr val="FFFF00"/>
                </a:solidFill>
              </a:rPr>
              <a:t>Previous Events</a:t>
            </a:r>
            <a:endParaRPr lang="en-GB" sz="4400">
              <a:solidFill>
                <a:srgbClr val="FFFF00"/>
              </a:solidFill>
            </a:endParaRPr>
          </a:p>
        </p:txBody>
      </p:sp>
      <p:graphicFrame>
        <p:nvGraphicFramePr>
          <p:cNvPr id="179203" name="Group 3"/>
          <p:cNvGraphicFramePr>
            <a:graphicFrameLocks noGrp="1"/>
          </p:cNvGraphicFramePr>
          <p:nvPr/>
        </p:nvGraphicFramePr>
        <p:xfrm>
          <a:off x="533400" y="1676400"/>
          <a:ext cx="8382000" cy="4866323"/>
        </p:xfrm>
        <a:graphic>
          <a:graphicData uri="http://schemas.openxmlformats.org/drawingml/2006/table">
            <a:tbl>
              <a:tblPr/>
              <a:tblGrid>
                <a:gridCol w="6096000"/>
                <a:gridCol w="2286000"/>
              </a:tblGrid>
              <a:tr h="3667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Event</a:t>
                      </a:r>
                      <a:endParaRPr kumimoji="0" lang="en-GB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Rating</a:t>
                      </a:r>
                      <a:endParaRPr kumimoji="0" lang="en-GB" sz="2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Chernobyl (1986)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7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1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Kyshtym</a:t>
                      </a:r>
                      <a:r>
                        <a:rPr kumimoji="0" lang="en-GB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 (1957)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  <a:endParaRPr kumimoji="0" lang="en-GB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0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Windscale (1957)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en-GB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Goiânia (1987)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en-GB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2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Three mile island (1979)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5</a:t>
                      </a:r>
                      <a:endParaRPr kumimoji="0" lang="en-GB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38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Tokaimura (1999)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  <a:endParaRPr kumimoji="0" lang="en-GB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43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Vandellos (1989)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  <a:endParaRPr kumimoji="0" lang="en-GB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GB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Industrial radiographer worker overexposure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</a:t>
                      </a:r>
                      <a:endParaRPr kumimoji="0" lang="en-GB" sz="2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sm" len="sm"/>
                      <a:tailEnd type="none" w="sm" len="sm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" name="0800 mon alsh Jones31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7093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1026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077200" cy="4648200"/>
          </a:xfrm>
        </p:spPr>
        <p:txBody>
          <a:bodyPr/>
          <a:lstStyle/>
          <a:p>
            <a:pPr>
              <a:buFontTx/>
              <a:buChar char="•"/>
            </a:pPr>
            <a:endParaRPr lang="en-US" sz="2800" b="1" dirty="0"/>
          </a:p>
          <a:p>
            <a:pPr>
              <a:buFontTx/>
              <a:buChar char="•"/>
            </a:pPr>
            <a:r>
              <a:rPr lang="en-US" sz="2800" b="1" dirty="0"/>
              <a:t>Contributes to </a:t>
            </a:r>
            <a:r>
              <a:rPr lang="en-US" sz="2800" b="1" dirty="0">
                <a:solidFill>
                  <a:srgbClr val="FF3300"/>
                </a:solidFill>
              </a:rPr>
              <a:t>common understanding</a:t>
            </a:r>
            <a:r>
              <a:rPr lang="en-US" sz="2800" b="1" dirty="0"/>
              <a:t> of incidents and accidents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2800" b="1" dirty="0"/>
              <a:t>Events of public interest are disseminated </a:t>
            </a:r>
            <a:r>
              <a:rPr lang="en-US" sz="2800" b="1" dirty="0">
                <a:solidFill>
                  <a:srgbClr val="FF3300"/>
                </a:solidFill>
              </a:rPr>
              <a:t>transparently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2800" b="1" dirty="0"/>
              <a:t>Brings </a:t>
            </a:r>
            <a:r>
              <a:rPr lang="en-US" sz="2800" b="1" dirty="0">
                <a:solidFill>
                  <a:srgbClr val="FF3300"/>
                </a:solidFill>
              </a:rPr>
              <a:t>uniform </a:t>
            </a:r>
            <a:r>
              <a:rPr lang="en-US" sz="2800" b="1" dirty="0"/>
              <a:t>terminology</a:t>
            </a:r>
          </a:p>
          <a:p>
            <a:pPr>
              <a:lnSpc>
                <a:spcPct val="110000"/>
              </a:lnSpc>
              <a:buFontTx/>
              <a:buChar char="•"/>
            </a:pPr>
            <a:r>
              <a:rPr lang="en-US" sz="2800" b="1" dirty="0"/>
              <a:t>Increases </a:t>
            </a:r>
            <a:r>
              <a:rPr lang="en-US" sz="2800" b="1" dirty="0">
                <a:solidFill>
                  <a:srgbClr val="FF3300"/>
                </a:solidFill>
              </a:rPr>
              <a:t>credibility </a:t>
            </a:r>
            <a:r>
              <a:rPr lang="en-US" sz="2800" b="1" dirty="0"/>
              <a:t>and </a:t>
            </a:r>
            <a:r>
              <a:rPr lang="en-US" sz="2800" b="1" dirty="0" smtClean="0">
                <a:solidFill>
                  <a:srgbClr val="FF3300"/>
                </a:solidFill>
              </a:rPr>
              <a:t>reassurance</a:t>
            </a:r>
          </a:p>
        </p:txBody>
      </p:sp>
      <p:sp>
        <p:nvSpPr>
          <p:cNvPr id="119811" name="Rectangle 1027"/>
          <p:cNvSpPr>
            <a:spLocks noGrp="1" noChangeArrowheads="1"/>
          </p:cNvSpPr>
          <p:nvPr>
            <p:ph type="title"/>
          </p:nvPr>
        </p:nvSpPr>
        <p:spPr>
          <a:xfrm>
            <a:off x="3429000" y="457200"/>
            <a:ext cx="4987925" cy="744538"/>
          </a:xfrm>
          <a:noFill/>
          <a:ln/>
        </p:spPr>
        <p:txBody>
          <a:bodyPr lIns="92075" tIns="46038" rIns="92075" bIns="46038"/>
          <a:lstStyle/>
          <a:p>
            <a:r>
              <a:rPr lang="en-US" dirty="0">
                <a:solidFill>
                  <a:srgbClr val="FFFF00"/>
                </a:solidFill>
              </a:rPr>
              <a:t>What INES does….</a:t>
            </a:r>
          </a:p>
        </p:txBody>
      </p:sp>
      <p:pic>
        <p:nvPicPr>
          <p:cNvPr id="4" name="0800 mon alsh Jones34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945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98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98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198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98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98450" y="1905000"/>
            <a:ext cx="8845550" cy="4649788"/>
          </a:xfrm>
          <a:noFill/>
          <a:ln/>
        </p:spPr>
        <p:txBody>
          <a:bodyPr lIns="92075" tIns="46038" rIns="92075" bIns="46038"/>
          <a:lstStyle/>
          <a:p>
            <a:pPr>
              <a:buFontTx/>
              <a:buChar char="•"/>
            </a:pPr>
            <a:r>
              <a:rPr lang="en-US" sz="3000" b="1" dirty="0" smtClean="0"/>
              <a:t>Does </a:t>
            </a:r>
            <a:r>
              <a:rPr lang="en-US" sz="3000" b="1" dirty="0"/>
              <a:t>not </a:t>
            </a:r>
            <a:r>
              <a:rPr lang="en-US" sz="3000" b="1" u="sng" dirty="0">
                <a:solidFill>
                  <a:srgbClr val="FFFF00"/>
                </a:solidFill>
              </a:rPr>
              <a:t>replace </a:t>
            </a:r>
            <a:r>
              <a:rPr lang="en-US" sz="3000" b="1" u="sng" dirty="0"/>
              <a:t>the existing national criteria</a:t>
            </a:r>
            <a:r>
              <a:rPr lang="en-US" sz="3000" b="1" dirty="0"/>
              <a:t> for the reporting of events</a:t>
            </a:r>
          </a:p>
          <a:p>
            <a:pPr>
              <a:buFontTx/>
              <a:buChar char="•"/>
            </a:pPr>
            <a:endParaRPr lang="en-US" sz="3000" b="1" dirty="0"/>
          </a:p>
          <a:p>
            <a:pPr>
              <a:buFontTx/>
              <a:buChar char="•"/>
            </a:pPr>
            <a:r>
              <a:rPr lang="en-US" sz="3000" b="1" dirty="0"/>
              <a:t>Cannot be used to</a:t>
            </a:r>
            <a:r>
              <a:rPr lang="en-US" sz="3000" b="1" dirty="0">
                <a:solidFill>
                  <a:srgbClr val="FFFF00"/>
                </a:solidFill>
              </a:rPr>
              <a:t> </a:t>
            </a:r>
            <a:r>
              <a:rPr lang="en-US" sz="3000" b="1" u="sng" dirty="0">
                <a:solidFill>
                  <a:srgbClr val="FFFF00"/>
                </a:solidFill>
              </a:rPr>
              <a:t>compare </a:t>
            </a:r>
            <a:r>
              <a:rPr lang="en-US" sz="3000" b="1" u="sng" dirty="0"/>
              <a:t>safety or regulatory programs</a:t>
            </a:r>
            <a:r>
              <a:rPr lang="en-US" sz="3000" b="1" dirty="0"/>
              <a:t> between countries</a:t>
            </a:r>
          </a:p>
          <a:p>
            <a:pPr>
              <a:buFontTx/>
              <a:buChar char="•"/>
            </a:pPr>
            <a:endParaRPr lang="en-US" sz="3000" b="1" dirty="0"/>
          </a:p>
          <a:p>
            <a:pPr>
              <a:buFontTx/>
              <a:buChar char="•"/>
            </a:pPr>
            <a:r>
              <a:rPr lang="en-US" sz="3000" b="1" dirty="0"/>
              <a:t>Is </a:t>
            </a:r>
            <a:r>
              <a:rPr lang="en-US" sz="3000" b="1" u="sng" dirty="0">
                <a:solidFill>
                  <a:srgbClr val="FFFF00"/>
                </a:solidFill>
              </a:rPr>
              <a:t>not</a:t>
            </a:r>
            <a:r>
              <a:rPr lang="en-US" sz="3000" b="1" dirty="0"/>
              <a:t> a reporting criteria to the </a:t>
            </a:r>
            <a:r>
              <a:rPr lang="en-US" sz="3000" b="1" dirty="0" smtClean="0"/>
              <a:t>IAEA</a:t>
            </a:r>
          </a:p>
          <a:p>
            <a:pPr>
              <a:buFontTx/>
              <a:buChar char="•"/>
            </a:pPr>
            <a:endParaRPr lang="en-US" sz="3000" b="1" dirty="0" smtClean="0"/>
          </a:p>
          <a:p>
            <a:pPr>
              <a:buFontTx/>
              <a:buChar char="•"/>
            </a:pPr>
            <a:r>
              <a:rPr lang="en-US" sz="3000" b="1" dirty="0" smtClean="0"/>
              <a:t>Is </a:t>
            </a:r>
            <a:r>
              <a:rPr lang="en-US" sz="3000" b="1" u="sng" dirty="0" smtClean="0">
                <a:solidFill>
                  <a:srgbClr val="FFFF00"/>
                </a:solidFill>
              </a:rPr>
              <a:t>not</a:t>
            </a:r>
            <a:r>
              <a:rPr lang="en-US" sz="3000" b="1" dirty="0" smtClean="0"/>
              <a:t> the only communication tool</a:t>
            </a:r>
            <a:endParaRPr lang="en-US" sz="3000" b="1" dirty="0"/>
          </a:p>
        </p:txBody>
      </p:sp>
      <p:sp>
        <p:nvSpPr>
          <p:cNvPr id="3" name="Rectangle 1027"/>
          <p:cNvSpPr>
            <a:spLocks noGrp="1" noChangeArrowheads="1"/>
          </p:cNvSpPr>
          <p:nvPr>
            <p:ph type="title"/>
          </p:nvPr>
        </p:nvSpPr>
        <p:spPr>
          <a:xfrm>
            <a:off x="2590800" y="457200"/>
            <a:ext cx="6781800" cy="744538"/>
          </a:xfrm>
          <a:noFill/>
          <a:ln/>
        </p:spPr>
        <p:txBody>
          <a:bodyPr lIns="92075" tIns="46038" rIns="92075" bIns="46038"/>
          <a:lstStyle/>
          <a:p>
            <a:r>
              <a:rPr lang="en-US" dirty="0" smtClean="0"/>
              <a:t>What INES </a:t>
            </a:r>
            <a:r>
              <a:rPr lang="en-US" i="1" dirty="0" smtClean="0">
                <a:solidFill>
                  <a:srgbClr val="66FF33"/>
                </a:solidFill>
              </a:rPr>
              <a:t>does not do</a:t>
            </a:r>
            <a:r>
              <a:rPr lang="en-US" dirty="0" smtClean="0"/>
              <a:t>…</a:t>
            </a:r>
            <a:endParaRPr lang="en-US" dirty="0"/>
          </a:p>
        </p:txBody>
      </p:sp>
      <p:pic>
        <p:nvPicPr>
          <p:cNvPr id="4" name="0800 mon alsh Jones345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8689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" dur="500"/>
                                        <p:tgtEl>
                                          <p:spTgt spid="1208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208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2083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8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2083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20834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6952954-F9D0-422E-814F-C1394B03B5D0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4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6147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7CB0313-3365-4347-952C-581E38F70374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4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614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31800" y="908050"/>
            <a:ext cx="8712200" cy="1071563"/>
          </a:xfrm>
        </p:spPr>
        <p:txBody>
          <a:bodyPr/>
          <a:lstStyle/>
          <a:p>
            <a:r>
              <a:rPr lang="en-GB" sz="3500" dirty="0">
                <a:solidFill>
                  <a:srgbClr val="FFFF00"/>
                </a:solidFill>
              </a:rPr>
              <a:t>Reactions/information/consequences</a:t>
            </a:r>
          </a:p>
        </p:txBody>
      </p:sp>
      <p:sp>
        <p:nvSpPr>
          <p:cNvPr id="614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236663" y="2349500"/>
            <a:ext cx="7526337" cy="3852863"/>
          </a:xfrm>
        </p:spPr>
        <p:txBody>
          <a:bodyPr/>
          <a:lstStyle/>
          <a:p>
            <a:pPr>
              <a:lnSpc>
                <a:spcPct val="80000"/>
              </a:lnSpc>
              <a:buFont typeface="Wingdings" pitchFamily="2" charset="2"/>
              <a:buNone/>
            </a:pPr>
            <a:endParaRPr lang="en-GB" sz="2800" dirty="0"/>
          </a:p>
          <a:p>
            <a:pPr>
              <a:lnSpc>
                <a:spcPct val="80000"/>
              </a:lnSpc>
              <a:buFont typeface="Wingdings" pitchFamily="2" charset="2"/>
              <a:buNone/>
            </a:pPr>
            <a:r>
              <a:rPr lang="en-GB" sz="2800" b="1" dirty="0"/>
              <a:t>What can go wrong?</a:t>
            </a:r>
          </a:p>
          <a:p>
            <a:pPr>
              <a:lnSpc>
                <a:spcPct val="150000"/>
              </a:lnSpc>
            </a:pPr>
            <a:r>
              <a:rPr lang="en-GB" sz="2800" dirty="0"/>
              <a:t>  Information not understood</a:t>
            </a:r>
          </a:p>
          <a:p>
            <a:pPr>
              <a:lnSpc>
                <a:spcPct val="150000"/>
              </a:lnSpc>
            </a:pPr>
            <a:r>
              <a:rPr lang="en-GB" sz="2800" dirty="0"/>
              <a:t>  Information not promptly provided</a:t>
            </a:r>
          </a:p>
          <a:p>
            <a:pPr>
              <a:lnSpc>
                <a:spcPct val="150000"/>
              </a:lnSpc>
            </a:pPr>
            <a:r>
              <a:rPr lang="en-GB" sz="2800" dirty="0"/>
              <a:t>  Inconsistent over-technical answers</a:t>
            </a:r>
          </a:p>
          <a:p>
            <a:pPr>
              <a:lnSpc>
                <a:spcPct val="150000"/>
              </a:lnSpc>
            </a:pPr>
            <a:r>
              <a:rPr lang="en-GB" sz="2800" dirty="0"/>
              <a:t>  False information not promptly corrected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n-GB" sz="3600" dirty="0"/>
          </a:p>
        </p:txBody>
      </p:sp>
      <p:pic>
        <p:nvPicPr>
          <p:cNvPr id="6" name="0800 mon alsh Jones260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3525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4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4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614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614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14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>
          <a:xfrm>
            <a:off x="2667000" y="320675"/>
            <a:ext cx="6216650" cy="1050925"/>
          </a:xfrm>
        </p:spPr>
        <p:txBody>
          <a:bodyPr/>
          <a:lstStyle/>
          <a:p>
            <a:pPr algn="r"/>
            <a:r>
              <a:rPr lang="en-GB" dirty="0" smtClean="0">
                <a:solidFill>
                  <a:srgbClr val="FFFF00"/>
                </a:solidFill>
              </a:rPr>
              <a:t>IAEA Communicates Events via NEWS</a:t>
            </a:r>
            <a:endParaRPr lang="en-GB" dirty="0">
              <a:solidFill>
                <a:srgbClr val="FFFF00"/>
              </a:solidFill>
            </a:endParaRPr>
          </a:p>
        </p:txBody>
      </p:sp>
      <p:sp>
        <p:nvSpPr>
          <p:cNvPr id="288772" name="Text Box 4"/>
          <p:cNvSpPr txBox="1">
            <a:spLocks noChangeArrowheads="1"/>
          </p:cNvSpPr>
          <p:nvPr/>
        </p:nvSpPr>
        <p:spPr bwMode="auto">
          <a:xfrm>
            <a:off x="468313" y="3716338"/>
            <a:ext cx="5184775" cy="579437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sz="3200">
              <a:solidFill>
                <a:schemeClr val="tx2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409460" y="5481935"/>
            <a:ext cx="4600940" cy="461665"/>
          </a:xfrm>
          <a:prstGeom prst="rect">
            <a:avLst/>
          </a:prstGeom>
          <a:noFill/>
          <a:ln w="31750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en-US" b="1" dirty="0" smtClean="0">
                <a:solidFill>
                  <a:srgbClr val="FFFF00"/>
                </a:solidFill>
                <a:latin typeface="Tahoma" pitchFamily="34" charset="0"/>
              </a:rPr>
              <a:t>http://www-news.iaea.org/</a:t>
            </a:r>
            <a:endParaRPr lang="de-DE" b="1" dirty="0" smtClean="0">
              <a:solidFill>
                <a:srgbClr val="FFFF00"/>
              </a:solidFill>
              <a:latin typeface="Tahoma" pitchFamily="34" charset="0"/>
            </a:endParaRPr>
          </a:p>
        </p:txBody>
      </p:sp>
      <p:sp>
        <p:nvSpPr>
          <p:cNvPr id="9" name="Rectangle 1026"/>
          <p:cNvSpPr txBox="1">
            <a:spLocks noChangeArrowheads="1"/>
          </p:cNvSpPr>
          <p:nvPr/>
        </p:nvSpPr>
        <p:spPr bwMode="auto">
          <a:xfrm>
            <a:off x="685800" y="1981200"/>
            <a:ext cx="8077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Tx/>
              <a:buChar char="•"/>
              <a:tabLst/>
              <a:defRPr/>
            </a:pP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IAEA’s Information Channel for Nuclear and Radiological Events: NEWS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  (</a:t>
            </a:r>
            <a:r>
              <a:rPr lang="en-US" sz="2800" b="1" kern="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N</a:t>
            </a: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uclear </a:t>
            </a:r>
            <a:r>
              <a:rPr lang="en-US" sz="2800" b="1" kern="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E</a:t>
            </a: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vent </a:t>
            </a:r>
            <a:r>
              <a:rPr lang="en-US" sz="2800" b="1" kern="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W</a:t>
            </a: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eb-based </a:t>
            </a:r>
            <a:r>
              <a:rPr lang="en-US" sz="2800" b="1" kern="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</a:t>
            </a: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ystem)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 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Tx/>
              <a:buChar char="•"/>
            </a:pP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Sign up to receive event reports worldwide at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SzPct val="70000"/>
              <a:buFontTx/>
              <a:buChar char="•"/>
            </a:pP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0800 mon alsh Jones34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657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8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>
          <a:xfrm>
            <a:off x="2743200" y="0"/>
            <a:ext cx="4375150" cy="974725"/>
          </a:xfrm>
          <a:noFill/>
          <a:ln/>
        </p:spPr>
        <p:txBody>
          <a:bodyPr lIns="92075" tIns="46038" rIns="92075" bIns="46038"/>
          <a:lstStyle/>
          <a:p>
            <a:r>
              <a:rPr lang="en-GB" dirty="0">
                <a:solidFill>
                  <a:srgbClr val="FFFF00"/>
                </a:solidFill>
              </a:rPr>
              <a:t>  IAEA’s NEWS</a:t>
            </a:r>
          </a:p>
        </p:txBody>
      </p:sp>
      <p:sp>
        <p:nvSpPr>
          <p:cNvPr id="290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066800"/>
            <a:ext cx="5545138" cy="4038600"/>
          </a:xfrm>
          <a:noFill/>
          <a:ln/>
        </p:spPr>
        <p:txBody>
          <a:bodyPr lIns="92075" tIns="46038" rIns="92075" bIns="46038"/>
          <a:lstStyle/>
          <a:p>
            <a:pPr algn="just">
              <a:buFont typeface="Wingdings" pitchFamily="2" charset="2"/>
              <a:buNone/>
            </a:pPr>
            <a:endParaRPr lang="fr-FR" sz="2400" dirty="0"/>
          </a:p>
          <a:p>
            <a:pPr>
              <a:buFont typeface="Wingdings" pitchFamily="2" charset="2"/>
              <a:buNone/>
            </a:pPr>
            <a:r>
              <a:rPr lang="en-GB" sz="3000" b="1" dirty="0">
                <a:effectLst/>
              </a:rPr>
              <a:t>Established by IAEA to:</a:t>
            </a:r>
          </a:p>
          <a:p>
            <a:pPr lvl="1"/>
            <a:r>
              <a:rPr lang="en-GB" sz="2600" b="1" dirty="0">
                <a:effectLst/>
              </a:rPr>
              <a:t>collect significant event information </a:t>
            </a:r>
            <a:endParaRPr lang="en-GB" sz="2600" b="1" dirty="0" smtClean="0">
              <a:effectLst/>
            </a:endParaRPr>
          </a:p>
          <a:p>
            <a:pPr lvl="1"/>
            <a:r>
              <a:rPr lang="en-GB" sz="2600" b="1" dirty="0" smtClean="0">
                <a:effectLst/>
              </a:rPr>
              <a:t>make </a:t>
            </a:r>
            <a:r>
              <a:rPr lang="en-GB" sz="2600" b="1" dirty="0">
                <a:effectLst/>
              </a:rPr>
              <a:t>this information widely and easily </a:t>
            </a:r>
            <a:r>
              <a:rPr lang="en-GB" sz="2600" b="1" dirty="0" smtClean="0">
                <a:effectLst/>
              </a:rPr>
              <a:t>available on the web</a:t>
            </a:r>
            <a:endParaRPr lang="en-GB" sz="2600" b="1" dirty="0">
              <a:effectLst/>
            </a:endParaRPr>
          </a:p>
          <a:p>
            <a:pPr algn="just">
              <a:buFont typeface="Wingdings" pitchFamily="2" charset="2"/>
              <a:buNone/>
            </a:pPr>
            <a:r>
              <a:rPr lang="en-GB" sz="2600" dirty="0"/>
              <a:t>	 </a:t>
            </a:r>
          </a:p>
          <a:p>
            <a:pPr algn="just">
              <a:buFont typeface="Wingdings" pitchFamily="2" charset="2"/>
              <a:buNone/>
            </a:pPr>
            <a:endParaRPr lang="en-GB" sz="2600" dirty="0"/>
          </a:p>
        </p:txBody>
      </p:sp>
      <p:pic>
        <p:nvPicPr>
          <p:cNvPr id="290820" name="Picture 4" descr="radiation sourc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09800" y="4343400"/>
            <a:ext cx="2943225" cy="2514600"/>
          </a:xfrm>
          <a:prstGeom prst="rect">
            <a:avLst/>
          </a:prstGeom>
          <a:noFill/>
        </p:spPr>
      </p:pic>
      <p:pic>
        <p:nvPicPr>
          <p:cNvPr id="290821" name="Picture 5" descr="NPP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81675" y="836613"/>
            <a:ext cx="3152775" cy="2363787"/>
          </a:xfrm>
          <a:prstGeom prst="rect">
            <a:avLst/>
          </a:prstGeom>
          <a:noFill/>
        </p:spPr>
      </p:pic>
      <p:pic>
        <p:nvPicPr>
          <p:cNvPr id="290822" name="Picture 6" descr="transpor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15000" y="3429000"/>
            <a:ext cx="2819400" cy="3759840"/>
          </a:xfrm>
          <a:prstGeom prst="rect">
            <a:avLst/>
          </a:prstGeom>
          <a:noFill/>
        </p:spPr>
      </p:pic>
      <p:sp>
        <p:nvSpPr>
          <p:cNvPr id="290823" name="Text Box 7"/>
          <p:cNvSpPr txBox="1">
            <a:spLocks noChangeArrowheads="1"/>
          </p:cNvSpPr>
          <p:nvPr/>
        </p:nvSpPr>
        <p:spPr bwMode="auto">
          <a:xfrm>
            <a:off x="7239000" y="892314"/>
            <a:ext cx="1676400" cy="707886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spcBef>
                <a:spcPct val="50000"/>
              </a:spcBef>
            </a:pPr>
            <a:r>
              <a:rPr lang="en-US" b="1" dirty="0">
                <a:solidFill>
                  <a:schemeClr val="bg2"/>
                </a:solidFill>
                <a:latin typeface="Arial" pitchFamily="34" charset="0"/>
              </a:rPr>
              <a:t>Nuclear Facilities</a:t>
            </a:r>
          </a:p>
        </p:txBody>
      </p:sp>
      <p:sp>
        <p:nvSpPr>
          <p:cNvPr id="290824" name="Text Box 8"/>
          <p:cNvSpPr txBox="1">
            <a:spLocks noChangeArrowheads="1"/>
          </p:cNvSpPr>
          <p:nvPr/>
        </p:nvSpPr>
        <p:spPr bwMode="auto">
          <a:xfrm>
            <a:off x="6248400" y="3352800"/>
            <a:ext cx="2133600" cy="457200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dirty="0" smtClean="0">
                <a:latin typeface="Arial" pitchFamily="34" charset="0"/>
              </a:rPr>
              <a:t>Transport</a:t>
            </a:r>
            <a:endParaRPr lang="en-US" b="1" dirty="0">
              <a:latin typeface="Arial" pitchFamily="34" charset="0"/>
            </a:endParaRPr>
          </a:p>
        </p:txBody>
      </p:sp>
      <p:sp>
        <p:nvSpPr>
          <p:cNvPr id="290825" name="Text Box 9"/>
          <p:cNvSpPr txBox="1">
            <a:spLocks noChangeArrowheads="1"/>
          </p:cNvSpPr>
          <p:nvPr/>
        </p:nvSpPr>
        <p:spPr bwMode="auto">
          <a:xfrm>
            <a:off x="2209800" y="6150114"/>
            <a:ext cx="2133600" cy="707886"/>
          </a:xfrm>
          <a:prstGeom prst="rect">
            <a:avLst/>
          </a:prstGeom>
          <a:noFill/>
          <a:ln w="3175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ts val="2400"/>
              </a:lnSpc>
            </a:pPr>
            <a:r>
              <a:rPr lang="en-US" b="1" dirty="0">
                <a:latin typeface="Arial" pitchFamily="34" charset="0"/>
              </a:rPr>
              <a:t>Radiation sources</a:t>
            </a:r>
          </a:p>
        </p:txBody>
      </p:sp>
      <p:pic>
        <p:nvPicPr>
          <p:cNvPr id="10" name="0800 mon alsh Jones347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020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0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0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08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290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08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08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90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500"/>
                            </p:stCondLst>
                            <p:childTnLst>
                              <p:par>
                                <p:cTn id="32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90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90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90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7500"/>
                            </p:stCondLst>
                            <p:childTnLst>
                              <p:par>
                                <p:cTn id="4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90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5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90819" grpId="0" build="p" autoUpdateAnimBg="0"/>
      <p:bldP spid="290823" grpId="0" autoUpdateAnimBg="0"/>
      <p:bldP spid="290824" grpId="0" autoUpdateAnimBg="0"/>
      <p:bldP spid="290825" grpId="0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>
          <a:xfrm>
            <a:off x="1524000" y="990600"/>
            <a:ext cx="8077200" cy="904875"/>
          </a:xfrm>
          <a:noFill/>
          <a:ln/>
        </p:spPr>
        <p:txBody>
          <a:bodyPr lIns="92075" tIns="46038" rIns="92075" bIns="46038"/>
          <a:lstStyle/>
          <a:p>
            <a:r>
              <a:rPr lang="en-GB" dirty="0">
                <a:solidFill>
                  <a:srgbClr val="FFFF00"/>
                </a:solidFill>
              </a:rPr>
              <a:t>NEWS provides</a:t>
            </a:r>
            <a:r>
              <a:rPr lang="en-GB" dirty="0"/>
              <a:t> </a:t>
            </a:r>
            <a:r>
              <a:rPr lang="en-GB" dirty="0">
                <a:solidFill>
                  <a:srgbClr val="00FF00"/>
                </a:solidFill>
              </a:rPr>
              <a:t>access </a:t>
            </a:r>
            <a:r>
              <a:rPr lang="en-GB" dirty="0">
                <a:solidFill>
                  <a:srgbClr val="FFFF00"/>
                </a:solidFill>
              </a:rPr>
              <a:t>to…</a:t>
            </a:r>
          </a:p>
        </p:txBody>
      </p:sp>
      <p:sp>
        <p:nvSpPr>
          <p:cNvPr id="2969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93788" y="2819400"/>
            <a:ext cx="7593012" cy="3810000"/>
          </a:xfrm>
          <a:noFill/>
          <a:ln/>
        </p:spPr>
        <p:txBody>
          <a:bodyPr lIns="92075" tIns="46038" rIns="92075" bIns="46038"/>
          <a:lstStyle/>
          <a:p>
            <a:pPr marL="347663" indent="-347663">
              <a:lnSpc>
                <a:spcPct val="80000"/>
              </a:lnSpc>
              <a:spcAft>
                <a:spcPct val="48000"/>
              </a:spcAft>
            </a:pPr>
            <a:r>
              <a:rPr lang="en-GB" b="1" dirty="0">
                <a:effectLst/>
              </a:rPr>
              <a:t>Event descriptions</a:t>
            </a:r>
          </a:p>
          <a:p>
            <a:pPr marL="347663" indent="-347663">
              <a:lnSpc>
                <a:spcPct val="80000"/>
              </a:lnSpc>
              <a:spcAft>
                <a:spcPct val="48000"/>
              </a:spcAft>
            </a:pPr>
            <a:r>
              <a:rPr lang="fr-FR" b="1" dirty="0">
                <a:effectLst/>
              </a:rPr>
              <a:t>INES ratings and justification for the </a:t>
            </a:r>
            <a:r>
              <a:rPr lang="fr-FR" b="1" dirty="0" smtClean="0">
                <a:effectLst/>
              </a:rPr>
              <a:t>rating</a:t>
            </a:r>
          </a:p>
          <a:p>
            <a:pPr marL="347663" indent="-347663">
              <a:lnSpc>
                <a:spcPct val="80000"/>
              </a:lnSpc>
              <a:spcAft>
                <a:spcPct val="48000"/>
              </a:spcAft>
            </a:pPr>
            <a:r>
              <a:rPr lang="fr-FR" b="1" dirty="0" smtClean="0">
                <a:effectLst/>
              </a:rPr>
              <a:t>Country contact information</a:t>
            </a:r>
            <a:endParaRPr lang="fr-FR" b="1" dirty="0">
              <a:effectLst/>
            </a:endParaRPr>
          </a:p>
          <a:p>
            <a:pPr marL="347663" indent="-347663">
              <a:lnSpc>
                <a:spcPct val="80000"/>
              </a:lnSpc>
              <a:spcAft>
                <a:spcPct val="48000"/>
              </a:spcAft>
            </a:pPr>
            <a:r>
              <a:rPr lang="fr-FR" b="1" dirty="0" err="1">
                <a:effectLst/>
              </a:rPr>
              <a:t>Press</a:t>
            </a:r>
            <a:r>
              <a:rPr lang="fr-FR" b="1" dirty="0">
                <a:effectLst/>
              </a:rPr>
              <a:t> </a:t>
            </a:r>
            <a:r>
              <a:rPr lang="fr-FR" b="1" dirty="0" smtClean="0">
                <a:effectLst/>
              </a:rPr>
              <a:t>releases, if </a:t>
            </a:r>
            <a:r>
              <a:rPr lang="fr-FR" b="1" dirty="0" err="1" smtClean="0">
                <a:effectLst/>
              </a:rPr>
              <a:t>issued</a:t>
            </a:r>
            <a:endParaRPr lang="fr-FR" b="1" dirty="0">
              <a:effectLst/>
            </a:endParaRPr>
          </a:p>
          <a:p>
            <a:pPr marL="347663" indent="-347663">
              <a:lnSpc>
                <a:spcPct val="80000"/>
              </a:lnSpc>
              <a:spcAft>
                <a:spcPct val="48000"/>
              </a:spcAft>
            </a:pPr>
            <a:endParaRPr lang="en-GB" b="1" dirty="0">
              <a:effectLst/>
            </a:endParaRPr>
          </a:p>
        </p:txBody>
      </p:sp>
      <p:pic>
        <p:nvPicPr>
          <p:cNvPr id="4" name="0800 mon alsh Jones349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4457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9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9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9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9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969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96963" grpId="0" build="p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81000" y="1143000"/>
            <a:ext cx="10160000" cy="551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590800" y="381000"/>
            <a:ext cx="628858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200" dirty="0" smtClean="0">
                <a:solidFill>
                  <a:srgbClr val="FFFF00"/>
                </a:solidFill>
                <a:latin typeface="+mn-lt"/>
              </a:rPr>
              <a:t>www-</a:t>
            </a:r>
            <a:r>
              <a:rPr lang="en-US" sz="2200" dirty="0" err="1" smtClean="0">
                <a:solidFill>
                  <a:srgbClr val="FFFF00"/>
                </a:solidFill>
                <a:latin typeface="+mn-lt"/>
              </a:rPr>
              <a:t>ns.iaea.org/tech-areas/emergency/ines.asp</a:t>
            </a:r>
            <a:endParaRPr lang="en-US" sz="2200" dirty="0">
              <a:solidFill>
                <a:srgbClr val="FFFF00"/>
              </a:solidFill>
              <a:latin typeface="+mn-lt"/>
            </a:endParaRPr>
          </a:p>
        </p:txBody>
      </p:sp>
      <p:pic>
        <p:nvPicPr>
          <p:cNvPr id="4" name="0800 mon alsh Jones35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8170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2819400"/>
            <a:ext cx="8077200" cy="18288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Fukushima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0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March 11, 2011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" name="0800 mon alsh Jones34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071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81000" y="692151"/>
            <a:ext cx="8655050" cy="1289050"/>
          </a:xfrm>
        </p:spPr>
        <p:txBody>
          <a:bodyPr/>
          <a:lstStyle/>
          <a:p>
            <a:pPr algn="ctr"/>
            <a:r>
              <a:rPr lang="en-US" dirty="0" smtClean="0"/>
              <a:t>March 12, 2011 early in the day </a:t>
            </a:r>
          </a:p>
        </p:txBody>
      </p:sp>
      <p:pic>
        <p:nvPicPr>
          <p:cNvPr id="20483" name="Content Placeholder 4" descr="march 12 photo of plant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1771650" y="1981200"/>
            <a:ext cx="6000750" cy="399381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AFF9A7E-45B0-4DAF-A08B-C17386BB19D9}" type="slidenum">
              <a:rPr lang="en-US" smtClean="0"/>
              <a:pPr>
                <a:defRPr/>
              </a:pPr>
              <a:t>45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47800" y="6027003"/>
            <a:ext cx="6477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INES Provisional Rating Level 3 (12:30am) then elevated to Level 4 later that evening</a:t>
            </a:r>
            <a:endParaRPr lang="en-US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0800 mon alsh Jones33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36439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81000" y="692151"/>
            <a:ext cx="8655050" cy="1289050"/>
          </a:xfrm>
        </p:spPr>
        <p:txBody>
          <a:bodyPr/>
          <a:lstStyle/>
          <a:p>
            <a:pPr algn="ctr"/>
            <a:r>
              <a:rPr lang="en-US" dirty="0" smtClean="0"/>
              <a:t>March 12, 2011- later in the day</a:t>
            </a:r>
          </a:p>
        </p:txBody>
      </p:sp>
      <p:pic>
        <p:nvPicPr>
          <p:cNvPr id="21507" name="Content Placeholder 4" descr="Japam-Earthquake-and-Tsun-007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990600" y="1828800"/>
            <a:ext cx="7239000" cy="4105275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3B87DCB-9892-4EB6-AD08-E4682A58E842}" type="slidenum">
              <a:rPr lang="en-US" smtClean="0"/>
              <a:pPr>
                <a:defRPr/>
              </a:pPr>
              <a:t>46</a:t>
            </a:fld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25291" y="6172200"/>
            <a:ext cx="6475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INES Provisional Rating – elevated to Level 5</a:t>
            </a:r>
            <a:endParaRPr lang="en-US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0800 mon alsh Jones338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096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March 14, 2011</a:t>
            </a:r>
          </a:p>
        </p:txBody>
      </p:sp>
      <p:pic>
        <p:nvPicPr>
          <p:cNvPr id="22531" name="Content Placeholder 4" descr="Japam-Earthquake-and-Tsun-018.jpg"/>
          <p:cNvPicPr>
            <a:picLocks noGrp="1" noChangeAspect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1465263" y="2209800"/>
            <a:ext cx="6213475" cy="4267200"/>
          </a:xfrm>
        </p:spPr>
      </p:pic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B1A5297-7248-4CD6-8426-42BCD97C2254}" type="slidenum">
              <a:rPr lang="en-US" smtClean="0"/>
              <a:pPr>
                <a:defRPr/>
              </a:pPr>
              <a:t>47</a:t>
            </a:fld>
            <a:endParaRPr lang="en-US" dirty="0"/>
          </a:p>
        </p:txBody>
      </p:sp>
      <p:pic>
        <p:nvPicPr>
          <p:cNvPr id="5" name="0800 mon alsh Jones339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378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/>
          </p:nvPr>
        </p:nvSpPr>
        <p:spPr>
          <a:xfrm>
            <a:off x="533400" y="990600"/>
            <a:ext cx="8077200" cy="685800"/>
          </a:xfrm>
        </p:spPr>
        <p:txBody>
          <a:bodyPr/>
          <a:lstStyle/>
          <a:p>
            <a:pPr algn="ctr"/>
            <a:r>
              <a:rPr lang="en-US" dirty="0" smtClean="0"/>
              <a:t>March 18, 2011 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1EDDAD9-F167-4BD5-B9FC-A1C7B1C431A7}" type="slidenum">
              <a:rPr lang="en-US" smtClean="0"/>
              <a:pPr>
                <a:defRPr/>
              </a:pPr>
              <a:t>48</a:t>
            </a:fld>
            <a:endParaRPr lang="en-US" dirty="0"/>
          </a:p>
        </p:txBody>
      </p:sp>
      <p:pic>
        <p:nvPicPr>
          <p:cNvPr id="23556" name="Content Placeholder 4" descr="cid:image005.jpg@01CBF38F.11219EC0"/>
          <p:cNvPicPr>
            <a:picLocks noGrp="1"/>
          </p:cNvPicPr>
          <p:nvPr>
            <p:ph idx="1"/>
          </p:nvPr>
        </p:nvPicPr>
        <p:blipFill>
          <a:blip r:embed="rId5" r:link="rId6" cstate="print"/>
          <a:srcRect/>
          <a:stretch>
            <a:fillRect/>
          </a:stretch>
        </p:blipFill>
        <p:spPr>
          <a:xfrm>
            <a:off x="762000" y="1828800"/>
            <a:ext cx="7696200" cy="4876800"/>
          </a:xfrm>
        </p:spPr>
      </p:pic>
      <p:sp>
        <p:nvSpPr>
          <p:cNvPr id="5" name="TextBox 4"/>
          <p:cNvSpPr txBox="1"/>
          <p:nvPr/>
        </p:nvSpPr>
        <p:spPr>
          <a:xfrm>
            <a:off x="3049291" y="6248400"/>
            <a:ext cx="60185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FFFF00"/>
                </a:solidFill>
                <a:latin typeface="Tahoma" pitchFamily="34" charset="0"/>
                <a:cs typeface="Tahoma" pitchFamily="34" charset="0"/>
              </a:rPr>
              <a:t>INES Provisional Rating – Level 5</a:t>
            </a:r>
            <a:endParaRPr lang="en-US" dirty="0">
              <a:solidFill>
                <a:srgbClr val="FFFF00"/>
              </a:solidFill>
              <a:latin typeface="Tahoma" pitchFamily="34" charset="0"/>
              <a:cs typeface="Tahoma" pitchFamily="34" charset="0"/>
            </a:endParaRPr>
          </a:p>
        </p:txBody>
      </p:sp>
      <p:pic>
        <p:nvPicPr>
          <p:cNvPr id="6" name="0800 mon alsh Jones34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2197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A67990-EBFB-4736-8160-A1B54423E528}" type="slidenum">
              <a:rPr lang="en-US"/>
              <a:pPr/>
              <a:t>49</a:t>
            </a:fld>
            <a:endParaRPr lang="en-US" dirty="0"/>
          </a:p>
        </p:txBody>
      </p:sp>
      <p:sp>
        <p:nvSpPr>
          <p:cNvPr id="5939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1828800"/>
            <a:ext cx="9296400" cy="5029200"/>
          </a:xfrm>
          <a:noFill/>
          <a:ln/>
        </p:spPr>
        <p:txBody>
          <a:bodyPr lIns="92075" tIns="46038" rIns="92075" bIns="46038"/>
          <a:lstStyle/>
          <a:p>
            <a:pPr>
              <a:lnSpc>
                <a:spcPct val="110000"/>
              </a:lnSpc>
            </a:pPr>
            <a:r>
              <a:rPr lang="en-US" b="1" dirty="0" smtClean="0"/>
              <a:t>Estimates made by Japan: </a:t>
            </a:r>
          </a:p>
          <a:p>
            <a:pPr lvl="1">
              <a:lnSpc>
                <a:spcPct val="110000"/>
              </a:lnSpc>
            </a:pPr>
            <a:r>
              <a:rPr lang="en-US" b="1" dirty="0" smtClean="0">
                <a:latin typeface="Arial" pitchFamily="34" charset="0"/>
              </a:rPr>
              <a:t>6.3x10</a:t>
            </a:r>
            <a:r>
              <a:rPr lang="en-US" b="1" baseline="30000" dirty="0" smtClean="0">
                <a:latin typeface="Arial" pitchFamily="34" charset="0"/>
              </a:rPr>
              <a:t>5</a:t>
            </a:r>
            <a:r>
              <a:rPr lang="en-US" b="1" dirty="0" smtClean="0">
                <a:latin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</a:rPr>
              <a:t>TBq</a:t>
            </a:r>
            <a:r>
              <a:rPr lang="en-US" b="1" dirty="0" smtClean="0">
                <a:latin typeface="Arial" pitchFamily="34" charset="0"/>
              </a:rPr>
              <a:t> (17 </a:t>
            </a:r>
            <a:r>
              <a:rPr lang="en-US" b="1" dirty="0" err="1" smtClean="0">
                <a:latin typeface="Arial" pitchFamily="34" charset="0"/>
              </a:rPr>
              <a:t>MCi</a:t>
            </a:r>
            <a:r>
              <a:rPr lang="en-US" b="1" dirty="0" smtClean="0">
                <a:latin typeface="Arial" pitchFamily="34" charset="0"/>
              </a:rPr>
              <a:t>) </a:t>
            </a:r>
            <a:r>
              <a:rPr lang="en-US" b="1" dirty="0" smtClean="0"/>
              <a:t>Nuclear Safety Commission based on radiation monitoring results</a:t>
            </a:r>
          </a:p>
          <a:p>
            <a:pPr lvl="1">
              <a:lnSpc>
                <a:spcPct val="110000"/>
              </a:lnSpc>
            </a:pPr>
            <a:r>
              <a:rPr lang="en-US" b="1" dirty="0" smtClean="0">
                <a:latin typeface="Arial" pitchFamily="34" charset="0"/>
              </a:rPr>
              <a:t>3.7x10</a:t>
            </a:r>
            <a:r>
              <a:rPr lang="en-US" b="1" baseline="30000" dirty="0" smtClean="0">
                <a:latin typeface="Arial" pitchFamily="34" charset="0"/>
              </a:rPr>
              <a:t>5</a:t>
            </a:r>
            <a:r>
              <a:rPr lang="en-US" b="1" dirty="0" smtClean="0">
                <a:latin typeface="Arial" pitchFamily="34" charset="0"/>
              </a:rPr>
              <a:t> </a:t>
            </a:r>
            <a:r>
              <a:rPr lang="en-US" b="1" dirty="0" err="1" smtClean="0">
                <a:latin typeface="Arial" pitchFamily="34" charset="0"/>
              </a:rPr>
              <a:t>TBq</a:t>
            </a:r>
            <a:r>
              <a:rPr lang="en-US" b="1" dirty="0" smtClean="0">
                <a:latin typeface="Arial" pitchFamily="34" charset="0"/>
              </a:rPr>
              <a:t> (10 </a:t>
            </a:r>
            <a:r>
              <a:rPr lang="en-US" b="1" dirty="0" err="1" smtClean="0">
                <a:latin typeface="Arial" pitchFamily="34" charset="0"/>
              </a:rPr>
              <a:t>MCi</a:t>
            </a:r>
            <a:r>
              <a:rPr lang="en-US" b="1" dirty="0" smtClean="0">
                <a:latin typeface="Arial" pitchFamily="34" charset="0"/>
              </a:rPr>
              <a:t>) </a:t>
            </a:r>
            <a:r>
              <a:rPr lang="en-US" b="1" dirty="0" smtClean="0"/>
              <a:t>Nuclear and Industrial Safety Agency based on severe accident codes</a:t>
            </a:r>
          </a:p>
          <a:p>
            <a:pPr>
              <a:lnSpc>
                <a:spcPct val="110000"/>
              </a:lnSpc>
            </a:pPr>
            <a:r>
              <a:rPr lang="en-US" b="1" dirty="0" smtClean="0"/>
              <a:t>Reevaluated to an </a:t>
            </a:r>
            <a:r>
              <a:rPr lang="en-US" b="1" dirty="0" smtClean="0">
                <a:solidFill>
                  <a:srgbClr val="FFFF00"/>
                </a:solidFill>
              </a:rPr>
              <a:t>INES Level 7</a:t>
            </a:r>
          </a:p>
          <a:p>
            <a:pPr>
              <a:lnSpc>
                <a:spcPct val="110000"/>
              </a:lnSpc>
            </a:pPr>
            <a:r>
              <a:rPr lang="en-US" b="1" dirty="0" smtClean="0"/>
              <a:t>Amount released to atmosphere is </a:t>
            </a:r>
            <a:r>
              <a:rPr lang="en-US" b="1" dirty="0" smtClean="0">
                <a:solidFill>
                  <a:srgbClr val="FF00FF"/>
                </a:solidFill>
              </a:rPr>
              <a:t>~10% </a:t>
            </a:r>
            <a:r>
              <a:rPr lang="en-US" b="1" dirty="0" smtClean="0"/>
              <a:t>of</a:t>
            </a:r>
            <a:r>
              <a:rPr lang="en-US" b="1" dirty="0" smtClean="0">
                <a:solidFill>
                  <a:srgbClr val="FF00FF"/>
                </a:solidFill>
              </a:rPr>
              <a:t> </a:t>
            </a:r>
            <a:r>
              <a:rPr lang="en-US" b="1" dirty="0" smtClean="0"/>
              <a:t>the 1986 Chernobyl accident</a:t>
            </a:r>
          </a:p>
          <a:p>
            <a:pPr>
              <a:lnSpc>
                <a:spcPct val="110000"/>
              </a:lnSpc>
            </a:pPr>
            <a:endParaRPr lang="en-US" dirty="0" smtClean="0"/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title"/>
          </p:nvPr>
        </p:nvSpPr>
        <p:spPr>
          <a:xfrm>
            <a:off x="3581400" y="590550"/>
            <a:ext cx="4733925" cy="628650"/>
          </a:xfrm>
          <a:noFill/>
          <a:ln/>
        </p:spPr>
        <p:txBody>
          <a:bodyPr lIns="92075" tIns="46038" rIns="92075" bIns="46038" anchor="ctr"/>
          <a:lstStyle/>
          <a:p>
            <a:pPr algn="r"/>
            <a:r>
              <a:rPr lang="en-US" dirty="0" smtClean="0">
                <a:solidFill>
                  <a:srgbClr val="FFFF00"/>
                </a:solidFill>
              </a:rPr>
              <a:t>April 12, 2011 </a:t>
            </a:r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5" name="0800 mon alsh Jones341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59752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593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593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5939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5939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5939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59394" grpId="0" build="p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E191FED-647B-40C5-9230-B99B928BCF4D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5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7171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57CD0AE-D634-4EEB-889C-69521FAF4CEF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5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717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6800" y="908050"/>
            <a:ext cx="8077200" cy="927100"/>
          </a:xfrm>
        </p:spPr>
        <p:txBody>
          <a:bodyPr/>
          <a:lstStyle/>
          <a:p>
            <a:pPr algn="r"/>
            <a:r>
              <a:rPr lang="en-GB" sz="3600">
                <a:solidFill>
                  <a:srgbClr val="FFFF00"/>
                </a:solidFill>
              </a:rPr>
              <a:t>Other minor incidents at facilities</a:t>
            </a:r>
          </a:p>
        </p:txBody>
      </p:sp>
      <p:pic>
        <p:nvPicPr>
          <p:cNvPr id="10649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9575" y="1787525"/>
            <a:ext cx="466725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6501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6013" y="4076700"/>
            <a:ext cx="2624137" cy="2665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modern-hospital_~k2643768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419600" y="2971800"/>
            <a:ext cx="4038600" cy="308087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114800" y="5791200"/>
            <a:ext cx="4572000" cy="46166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0800 mon alsh Jones26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291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064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065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1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576718" y="152400"/>
            <a:ext cx="7567282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40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IAEA Advisory Committee Reviewing INES</a:t>
            </a:r>
            <a:endParaRPr kumimoji="0" lang="en-GB" sz="4000" b="1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" name="Rectangle 1026"/>
          <p:cNvSpPr txBox="1">
            <a:spLocks noChangeArrowheads="1"/>
          </p:cNvSpPr>
          <p:nvPr/>
        </p:nvSpPr>
        <p:spPr bwMode="auto">
          <a:xfrm>
            <a:off x="685800" y="1828800"/>
            <a:ext cx="8077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lvl="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Tx/>
              <a:buChar char="•"/>
              <a:defRPr/>
            </a:pP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Some criticisms to the ratings:</a:t>
            </a:r>
          </a:p>
          <a:p>
            <a:pPr marL="800100" lvl="1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Tx/>
              <a:buChar char="•"/>
            </a:pP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Level 5 was 1 week after the accident</a:t>
            </a:r>
          </a:p>
          <a:p>
            <a:pPr marL="800100" lvl="1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Tx/>
              <a:buChar char="•"/>
            </a:pPr>
            <a:r>
              <a:rPr lang="en-US" sz="2800" b="1" kern="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Level 7 was 1 month after the accident</a:t>
            </a:r>
            <a:endParaRPr lang="en-US" sz="2800" b="1" kern="0" dirty="0" smtClean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  <a:p>
            <a:pPr marL="3086100" lvl="6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r>
              <a:rPr lang="en-US" sz="2800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t>      WHY?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Tx/>
              <a:buChar char="•"/>
            </a:pPr>
            <a:r>
              <a:rPr lang="en-US" sz="28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Was there an intent to underestimate the accident?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  <a:buFontTx/>
              <a:buChar char="•"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ahoma"/>
                <a:ea typeface="+mn-ea"/>
                <a:cs typeface="+mn-cs"/>
              </a:rPr>
              <a:t>Why is it rated the same as Chernobyl?</a:t>
            </a:r>
          </a:p>
          <a:p>
            <a:pPr marL="342900" indent="-342900">
              <a:lnSpc>
                <a:spcPct val="110000"/>
              </a:lnSpc>
              <a:spcBef>
                <a:spcPct val="20000"/>
              </a:spcBef>
              <a:buClr>
                <a:schemeClr val="hlink"/>
              </a:buClr>
              <a:buSzPct val="70000"/>
            </a:pPr>
            <a:endParaRPr kumimoji="0" lang="en-US" sz="2800" b="1" i="0" u="none" strike="noStrike" kern="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43000" y="5867400"/>
            <a:ext cx="7086600" cy="830997"/>
          </a:xfrm>
          <a:prstGeom prst="rect">
            <a:avLst/>
          </a:prstGeom>
          <a:noFill/>
          <a:ln w="34925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/>
              </a:rPr>
              <a:t>FACT:  </a:t>
            </a:r>
            <a:r>
              <a:rPr lang="en-US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This is the </a:t>
            </a:r>
            <a:r>
              <a:rPr lang="en-US" b="1" kern="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1st time</a:t>
            </a:r>
            <a:r>
              <a:rPr lang="en-US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 INES has been </a:t>
            </a:r>
          </a:p>
          <a:p>
            <a:pPr algn="ctr"/>
            <a:r>
              <a:rPr lang="en-US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used </a:t>
            </a:r>
            <a:r>
              <a:rPr lang="en-US" b="1" kern="0" dirty="0" smtClean="0">
                <a:solidFill>
                  <a:srgbClr val="FF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during </a:t>
            </a:r>
            <a:r>
              <a:rPr lang="en-US" b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an accident</a:t>
            </a:r>
            <a:r>
              <a:rPr lang="en-US" b="1" i="1" kern="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en-US" dirty="0"/>
          </a:p>
        </p:txBody>
      </p:sp>
      <p:pic>
        <p:nvPicPr>
          <p:cNvPr id="6" name="0800 mon alsh Jones350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9813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609600" y="1219200"/>
            <a:ext cx="8077200" cy="25146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U.S. Experience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with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4500" b="1" kern="0" dirty="0" smtClean="0">
                <a:solidFill>
                  <a:schemeClr val="tx2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rPr>
              <a:t>INES</a:t>
            </a:r>
            <a:endParaRPr kumimoji="0" lang="en-US" sz="40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81400" y="4038600"/>
            <a:ext cx="2057400" cy="24183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pic>
        <p:nvPicPr>
          <p:cNvPr id="5" name="0800 mon alsh Jones351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4732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4226" name="Group 82"/>
          <p:cNvGraphicFramePr>
            <a:graphicFrameLocks noGrp="1"/>
          </p:cNvGraphicFramePr>
          <p:nvPr>
            <p:ph idx="1"/>
          </p:nvPr>
        </p:nvGraphicFramePr>
        <p:xfrm>
          <a:off x="304800" y="1219200"/>
          <a:ext cx="8610600" cy="5351030"/>
        </p:xfrm>
        <a:graphic>
          <a:graphicData uri="http://schemas.openxmlformats.org/drawingml/2006/table">
            <a:tbl>
              <a:tblPr/>
              <a:tblGrid>
                <a:gridCol w="1115013"/>
                <a:gridCol w="1600923"/>
                <a:gridCol w="1857008"/>
                <a:gridCol w="1281995"/>
                <a:gridCol w="1674763"/>
                <a:gridCol w="1080898"/>
              </a:tblGrid>
              <a:tr h="913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Year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43E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Power Reactor Events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43E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Research Reactor Events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43E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Fuel Cycle Events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43E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Materials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Events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43E0">
                        <a:alpha val="5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TOTAL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1E43E0">
                        <a:alpha val="50000"/>
                      </a:srgbClr>
                    </a:solidFill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2001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2002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2003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-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2004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2005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vantGarde Md BT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2006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2007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2008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2009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451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2010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0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</a:rPr>
                        <a:t>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34197" name="Rectangle 53"/>
          <p:cNvSpPr>
            <a:spLocks noChangeArrowheads="1"/>
          </p:cNvSpPr>
          <p:nvPr/>
        </p:nvSpPr>
        <p:spPr bwMode="auto">
          <a:xfrm>
            <a:off x="3657600" y="0"/>
            <a:ext cx="4724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r>
              <a:rPr lang="en-US" sz="4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U.S. </a:t>
            </a:r>
            <a:r>
              <a:rPr lang="en-US" sz="4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Experience</a:t>
            </a:r>
          </a:p>
          <a:p>
            <a:pPr algn="ctr"/>
            <a:r>
              <a:rPr lang="en-US" sz="2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2001-2010</a:t>
            </a:r>
            <a:endParaRPr lang="en-US" sz="22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</a:endParaRPr>
          </a:p>
        </p:txBody>
      </p:sp>
      <p:pic>
        <p:nvPicPr>
          <p:cNvPr id="4" name="0800 mon alsh Jones299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43105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34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1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B84C34B-75BC-4E81-992A-1BE947B1EBF1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53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4339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D3A1F441-23FD-4938-8BEB-39F0473DAEC8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53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434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sz="4400">
                <a:solidFill>
                  <a:srgbClr val="FFFF00"/>
                </a:solidFill>
              </a:rPr>
              <a:t>INES Scale is</a:t>
            </a:r>
            <a:endParaRPr lang="en-GB" sz="4400"/>
          </a:p>
        </p:txBody>
      </p:sp>
      <p:sp>
        <p:nvSpPr>
          <p:cNvPr id="2" name="Content Placeholder 5"/>
          <p:cNvSpPr>
            <a:spLocks noGrp="1"/>
          </p:cNvSpPr>
          <p:nvPr>
            <p:ph idx="4294967295"/>
          </p:nvPr>
        </p:nvSpPr>
        <p:spPr>
          <a:xfrm>
            <a:off x="457200" y="2057400"/>
            <a:ext cx="8593138" cy="38735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GB" sz="4400" b="1"/>
              <a:t>A tool for communicating the right message, </a:t>
            </a:r>
          </a:p>
          <a:p>
            <a:pPr algn="ctr">
              <a:buFont typeface="Wingdings" pitchFamily="2" charset="2"/>
              <a:buNone/>
            </a:pPr>
            <a:r>
              <a:rPr lang="en-GB" sz="4400" b="1" i="1"/>
              <a:t>the safety significance of events </a:t>
            </a:r>
          </a:p>
          <a:p>
            <a:pPr algn="ctr">
              <a:buFont typeface="Wingdings" pitchFamily="2" charset="2"/>
              <a:buNone/>
            </a:pPr>
            <a:r>
              <a:rPr lang="en-GB" sz="4400" b="1"/>
              <a:t>at the right time</a:t>
            </a:r>
            <a:r>
              <a:rPr lang="en-GB" sz="4000" b="1"/>
              <a:t> </a:t>
            </a:r>
            <a:endParaRPr lang="en-GB" b="1"/>
          </a:p>
        </p:txBody>
      </p:sp>
      <p:sp>
        <p:nvSpPr>
          <p:cNvPr id="14342" name="Slide Number Placeholder 5"/>
          <p:cNvSpPr txBox="1">
            <a:spLocks noGrp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C3DBC173-09F4-44F8-A040-57636A02F3FE}" type="slidenum">
              <a:rPr lang="en-GB" sz="100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pPr algn="r"/>
              <a:t>53</a:t>
            </a:fld>
            <a:endParaRPr lang="en-GB" sz="100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7239000" y="142875"/>
            <a:ext cx="1527175" cy="1457325"/>
          </a:xfrm>
          <a:prstGeom prst="ellipse">
            <a:avLst/>
          </a:prstGeom>
          <a:blipFill rotWithShape="0">
            <a:blip r:embed="rId5" cstate="email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8" name="0800 mon alsh Jones267.wav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6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advTm="1806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2" grpId="0" build="p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1292225"/>
            <a:ext cx="8291513" cy="917575"/>
          </a:xfrm>
        </p:spPr>
        <p:txBody>
          <a:bodyPr/>
          <a:lstStyle/>
          <a:p>
            <a:pPr algn="ctr"/>
            <a:r>
              <a:rPr lang="en-US" sz="3400" b="0" i="1">
                <a:solidFill>
                  <a:srgbClr val="FFFF00"/>
                </a:solidFill>
              </a:rPr>
              <a:t>Thank you!</a:t>
            </a:r>
            <a:br>
              <a:rPr lang="en-US" sz="3400" b="0" i="1">
                <a:solidFill>
                  <a:srgbClr val="FFFF00"/>
                </a:solidFill>
              </a:rPr>
            </a:br>
            <a:endParaRPr lang="en-US" sz="3400" b="0">
              <a:solidFill>
                <a:srgbClr val="FFFF00"/>
              </a:solidFill>
            </a:endParaRPr>
          </a:p>
        </p:txBody>
      </p:sp>
      <p:sp>
        <p:nvSpPr>
          <p:cNvPr id="1392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5715000"/>
            <a:ext cx="7696200" cy="838200"/>
          </a:xfrm>
          <a:noFill/>
          <a:ln w="31750">
            <a:solidFill>
              <a:srgbClr val="FFC000"/>
            </a:solidFill>
          </a:ln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sz="2200" dirty="0" smtClean="0">
                <a:solidFill>
                  <a:srgbClr val="FFC000"/>
                </a:solidFill>
              </a:rPr>
              <a:t>  www.nrc.gov/about-nrc/</a:t>
            </a:r>
          </a:p>
          <a:p>
            <a:pPr>
              <a:lnSpc>
                <a:spcPct val="90000"/>
              </a:lnSpc>
              <a:buNone/>
            </a:pPr>
            <a:r>
              <a:rPr lang="en-US" sz="2200" dirty="0" smtClean="0">
                <a:solidFill>
                  <a:srgbClr val="FFC000"/>
                </a:solidFill>
              </a:rPr>
              <a:t>  </a:t>
            </a:r>
            <a:r>
              <a:rPr lang="en-US" sz="2200" dirty="0" err="1" smtClean="0">
                <a:solidFill>
                  <a:srgbClr val="FFC000"/>
                </a:solidFill>
              </a:rPr>
              <a:t>emerg</a:t>
            </a:r>
            <a:r>
              <a:rPr lang="en-US" sz="2200" dirty="0" smtClean="0">
                <a:solidFill>
                  <a:srgbClr val="FFC000"/>
                </a:solidFill>
              </a:rPr>
              <a:t>-preparedness/</a:t>
            </a:r>
            <a:r>
              <a:rPr lang="en-US" sz="2200" dirty="0" err="1" smtClean="0">
                <a:solidFill>
                  <a:srgbClr val="FFC000"/>
                </a:solidFill>
              </a:rPr>
              <a:t>emerg</a:t>
            </a:r>
            <a:r>
              <a:rPr lang="en-US" sz="2200" dirty="0" smtClean="0">
                <a:solidFill>
                  <a:srgbClr val="FFC000"/>
                </a:solidFill>
              </a:rPr>
              <a:t>-classification/event-scale.html</a:t>
            </a:r>
            <a:endParaRPr lang="en-US" sz="2200" dirty="0">
              <a:solidFill>
                <a:srgbClr val="FFC000"/>
              </a:solidFill>
              <a:latin typeface="Garamond" pitchFamily="18" charset="0"/>
            </a:endParaRPr>
          </a:p>
        </p:txBody>
      </p:sp>
      <p:pic>
        <p:nvPicPr>
          <p:cNvPr id="139268" name="Picture 4" descr="9in-color-wh-nrc-logo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2133600"/>
            <a:ext cx="6858000" cy="2535237"/>
          </a:xfrm>
          <a:prstGeom prst="rect">
            <a:avLst/>
          </a:prstGeom>
          <a:noFill/>
        </p:spPr>
      </p:pic>
      <p:sp>
        <p:nvSpPr>
          <p:cNvPr id="5" name="Rectangle 3"/>
          <p:cNvSpPr txBox="1">
            <a:spLocks noChangeArrowheads="1"/>
          </p:cNvSpPr>
          <p:nvPr/>
        </p:nvSpPr>
        <p:spPr bwMode="auto">
          <a:xfrm>
            <a:off x="381000" y="5105400"/>
            <a:ext cx="7696200" cy="3810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itchFamily="2" charset="2"/>
              <a:buNone/>
              <a:tabLst/>
              <a:defRPr/>
            </a:pPr>
            <a:r>
              <a:rPr kumimoji="0" lang="en-US" sz="22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For more information on INES, see:</a:t>
            </a:r>
            <a:endParaRPr kumimoji="0" lang="en-US" sz="22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6" name="0800 mon alsh Jones30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53552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F0016A90-7584-4BF0-86A1-624143500A8E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6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8195" name="Slide Number Placeholder 5"/>
          <p:cNvSpPr txBox="1">
            <a:spLocks noGrp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7EC9BEF3-B284-44CC-9EB9-EE3DB187B873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6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8196" name="Rectangle 3"/>
          <p:cNvSpPr>
            <a:spLocks noGrp="1" noChangeArrowheads="1"/>
          </p:cNvSpPr>
          <p:nvPr>
            <p:ph type="ctrTitle" idx="4294967295"/>
          </p:nvPr>
        </p:nvSpPr>
        <p:spPr>
          <a:xfrm>
            <a:off x="152400" y="6065837"/>
            <a:ext cx="8424862" cy="792163"/>
          </a:xfrm>
        </p:spPr>
        <p:txBody>
          <a:bodyPr/>
          <a:lstStyle/>
          <a:p>
            <a:pPr algn="r"/>
            <a:r>
              <a:rPr lang="en-US" sz="2000" dirty="0"/>
              <a:t>Sources and generators abandoned …</a:t>
            </a:r>
          </a:p>
        </p:txBody>
      </p:sp>
      <p:sp>
        <p:nvSpPr>
          <p:cNvPr id="8197" name="Rectangle 4"/>
          <p:cNvSpPr>
            <a:spLocks noChangeArrowheads="1"/>
          </p:cNvSpPr>
          <p:nvPr/>
        </p:nvSpPr>
        <p:spPr bwMode="black">
          <a:xfrm>
            <a:off x="1066800" y="990600"/>
            <a:ext cx="8534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GB" sz="3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Other cases…abandoned sources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1700213"/>
            <a:ext cx="3384550" cy="25527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8200" name="Picture 10" descr="6_1407_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313" y="3759200"/>
            <a:ext cx="3810000" cy="248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1" name="Picture 11" descr="5_1407_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1916113"/>
            <a:ext cx="3313113" cy="247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0800 mon alsh Jones262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9533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8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819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3E294D7F-113E-4B2B-A96E-6A4DB4B4F766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7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9219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E2640A04-2ABB-485E-B1B4-2FC588998387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7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922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427538" y="188913"/>
            <a:ext cx="4465637" cy="979487"/>
          </a:xfrm>
        </p:spPr>
        <p:txBody>
          <a:bodyPr/>
          <a:lstStyle/>
          <a:p>
            <a:r>
              <a:rPr lang="en-GB">
                <a:solidFill>
                  <a:srgbClr val="FFFF00"/>
                </a:solidFill>
              </a:rPr>
              <a:t>Overexposure</a:t>
            </a:r>
          </a:p>
        </p:txBody>
      </p:sp>
      <p:pic>
        <p:nvPicPr>
          <p:cNvPr id="9221" name="Picture 3" descr="Goiania_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3849688"/>
            <a:ext cx="3779837" cy="2532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2" name="Picture 10" descr="radiography source IM00019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429250" y="1733550"/>
            <a:ext cx="3425825" cy="191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3" name="TextBox 7"/>
          <p:cNvSpPr txBox="1">
            <a:spLocks noChangeArrowheads="1"/>
          </p:cNvSpPr>
          <p:nvPr/>
        </p:nvSpPr>
        <p:spPr bwMode="auto">
          <a:xfrm>
            <a:off x="0" y="1214438"/>
            <a:ext cx="5500688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GB" sz="320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During industrial radiography or </a:t>
            </a:r>
          </a:p>
          <a:p>
            <a:pPr algn="ctr"/>
            <a:r>
              <a:rPr lang="en-GB" sz="3200">
                <a:solidFill>
                  <a:schemeClr val="tx2"/>
                </a:solidFill>
                <a:latin typeface="Arial" pitchFamily="34" charset="0"/>
                <a:cs typeface="Arial" pitchFamily="34" charset="0"/>
              </a:rPr>
              <a:t>as result of abandoned dangerous sources</a:t>
            </a:r>
          </a:p>
        </p:txBody>
      </p:sp>
      <p:pic>
        <p:nvPicPr>
          <p:cNvPr id="9224" name="Picture 3"/>
          <p:cNvPicPr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331913" y="3751263"/>
            <a:ext cx="2890837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0800 mon alsh Jones263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6753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ACCE3296-B7DA-4637-B6B7-8262F1261880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8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0243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B9AC0932-CE53-42AE-8704-8CA185714EB9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8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024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843213" y="188913"/>
            <a:ext cx="6300787" cy="1223962"/>
          </a:xfrm>
        </p:spPr>
        <p:txBody>
          <a:bodyPr/>
          <a:lstStyle/>
          <a:p>
            <a:pPr algn="r"/>
            <a:r>
              <a:rPr lang="en-GB" sz="3600">
                <a:solidFill>
                  <a:srgbClr val="FFFF00"/>
                </a:solidFill>
              </a:rPr>
              <a:t>All attracting media and </a:t>
            </a:r>
            <a:br>
              <a:rPr lang="en-GB" sz="3600">
                <a:solidFill>
                  <a:srgbClr val="FFFF00"/>
                </a:solidFill>
              </a:rPr>
            </a:br>
            <a:r>
              <a:rPr lang="en-GB" sz="3600">
                <a:solidFill>
                  <a:srgbClr val="FFFF00"/>
                </a:solidFill>
              </a:rPr>
              <a:t>public interest</a:t>
            </a:r>
          </a:p>
        </p:txBody>
      </p:sp>
      <p:pic>
        <p:nvPicPr>
          <p:cNvPr id="10247" name="Picture 16" descr="media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675" y="3994150"/>
            <a:ext cx="3817938" cy="2863850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pic>
        <p:nvPicPr>
          <p:cNvPr id="10246" name="Picture 14" descr="medi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1188" y="2060575"/>
            <a:ext cx="3455987" cy="2592388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</p:spPr>
      </p:pic>
      <p:grpSp>
        <p:nvGrpSpPr>
          <p:cNvPr id="10245" name="Group 19"/>
          <p:cNvGrpSpPr>
            <a:grpSpLocks/>
          </p:cNvGrpSpPr>
          <p:nvPr/>
        </p:nvGrpSpPr>
        <p:grpSpPr bwMode="auto">
          <a:xfrm>
            <a:off x="5508625" y="1484313"/>
            <a:ext cx="3455988" cy="2625725"/>
            <a:chOff x="3288" y="651"/>
            <a:chExt cx="2177" cy="1654"/>
          </a:xfrm>
        </p:grpSpPr>
        <p:grpSp>
          <p:nvGrpSpPr>
            <p:cNvPr id="10248" name="Group 18"/>
            <p:cNvGrpSpPr>
              <a:grpSpLocks/>
            </p:cNvGrpSpPr>
            <p:nvPr/>
          </p:nvGrpSpPr>
          <p:grpSpPr bwMode="auto">
            <a:xfrm>
              <a:off x="3288" y="651"/>
              <a:ext cx="2177" cy="1654"/>
              <a:chOff x="3288" y="651"/>
              <a:chExt cx="2177" cy="1654"/>
            </a:xfrm>
          </p:grpSpPr>
          <p:pic>
            <p:nvPicPr>
              <p:cNvPr id="10250" name="Picture 6" descr="CNN-2005-02-14_08-03-00h 1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3288" y="651"/>
                <a:ext cx="2177" cy="16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13671" name="Text Box 7"/>
              <p:cNvSpPr txBox="1">
                <a:spLocks noChangeArrowheads="1"/>
              </p:cNvSpPr>
              <p:nvPr/>
            </p:nvSpPr>
            <p:spPr bwMode="auto">
              <a:xfrm>
                <a:off x="3288" y="1806"/>
                <a:ext cx="1098" cy="173"/>
              </a:xfrm>
              <a:prstGeom prst="rect">
                <a:avLst/>
              </a:prstGeom>
              <a:solidFill>
                <a:srgbClr val="333333"/>
              </a:solidFill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  <a:defRPr/>
                </a:pPr>
                <a:r>
                  <a:rPr lang="en-GB" sz="1200" b="1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  <a:latin typeface="Arial" charset="0"/>
                    <a:cs typeface="Arial" charset="0"/>
                  </a:rPr>
                  <a:t>NUCLEAR ATTACKS</a:t>
                </a:r>
              </a:p>
            </p:txBody>
          </p:sp>
          <p:sp>
            <p:nvSpPr>
              <p:cNvPr id="10252" name="Text Box 8"/>
              <p:cNvSpPr txBox="1">
                <a:spLocks noChangeArrowheads="1"/>
              </p:cNvSpPr>
              <p:nvPr/>
            </p:nvSpPr>
            <p:spPr bwMode="auto">
              <a:xfrm>
                <a:off x="3334" y="1979"/>
                <a:ext cx="2096" cy="326"/>
              </a:xfrm>
              <a:prstGeom prst="rect">
                <a:avLst/>
              </a:prstGeom>
              <a:solidFill>
                <a:srgbClr val="D2BF06"/>
              </a:solidFill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en-GB" sz="1400" b="1">
                    <a:solidFill>
                      <a:srgbClr val="000000"/>
                    </a:solidFill>
                    <a:latin typeface="Arial" pitchFamily="34" charset="0"/>
                    <a:cs typeface="Arial" pitchFamily="34" charset="0"/>
                  </a:rPr>
                  <a:t>FIRE AT NPP: another CHERNOBYL?</a:t>
                </a:r>
              </a:p>
            </p:txBody>
          </p:sp>
          <p:sp>
            <p:nvSpPr>
              <p:cNvPr id="10253" name="Rectangle 17"/>
              <p:cNvSpPr>
                <a:spLocks noChangeArrowheads="1"/>
              </p:cNvSpPr>
              <p:nvPr/>
            </p:nvSpPr>
            <p:spPr bwMode="auto">
              <a:xfrm>
                <a:off x="4558" y="1797"/>
                <a:ext cx="907" cy="182"/>
              </a:xfrm>
              <a:prstGeom prst="rect">
                <a:avLst/>
              </a:prstGeom>
              <a:solidFill>
                <a:schemeClr val="tx1"/>
              </a:solidFill>
              <a:ln w="9525">
                <a:solidFill>
                  <a:srgbClr val="FF0000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en-US" sz="2800">
                  <a:solidFill>
                    <a:schemeClr val="tx2"/>
                  </a:solidFill>
                  <a:latin typeface="Arial" pitchFamily="34" charset="0"/>
                  <a:cs typeface="Arial" pitchFamily="34" charset="0"/>
                </a:endParaRPr>
              </a:p>
            </p:txBody>
          </p:sp>
        </p:grpSp>
        <p:pic>
          <p:nvPicPr>
            <p:cNvPr id="10249" name="Picture 9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4377" y="1797"/>
              <a:ext cx="181" cy="1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4" name="0800 mon alsh Jones264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8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16517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2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024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5E7B3CDF-3187-488C-9F6F-6F9F1C977625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9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1267" name="Rectangle 9"/>
          <p:cNvSpPr txBox="1">
            <a:spLocks noGrp="1" noChangeArrowheads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12755045-F417-4F0E-AD03-7C68F885A193}" type="slidenum">
              <a:rPr lang="en-GB" sz="1000">
                <a:solidFill>
                  <a:schemeClr val="bg2"/>
                </a:solidFill>
                <a:latin typeface="Arial" pitchFamily="34" charset="0"/>
              </a:rPr>
              <a:pPr algn="r"/>
              <a:t>9</a:t>
            </a:fld>
            <a:endParaRPr lang="en-GB" sz="1000">
              <a:solidFill>
                <a:schemeClr val="bg2"/>
              </a:solidFill>
              <a:latin typeface="Arial" pitchFamily="34" charset="0"/>
            </a:endParaRPr>
          </a:p>
        </p:txBody>
      </p:sp>
      <p:sp>
        <p:nvSpPr>
          <p:cNvPr id="11268" name="Slide Number Placeholder 5"/>
          <p:cNvSpPr txBox="1">
            <a:spLocks noGrp="1"/>
          </p:cNvSpPr>
          <p:nvPr/>
        </p:nvSpPr>
        <p:spPr bwMode="white">
          <a:xfrm>
            <a:off x="8472488" y="6369050"/>
            <a:ext cx="509587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9CCCD0F8-5CD7-4DC6-8C2E-D4802BBE2EDB}" type="slidenum">
              <a:rPr lang="en-GB" sz="1000">
                <a:solidFill>
                  <a:schemeClr val="bg2"/>
                </a:solidFill>
                <a:latin typeface="Arial" pitchFamily="34" charset="0"/>
                <a:cs typeface="Arial" pitchFamily="34" charset="0"/>
              </a:rPr>
              <a:pPr algn="r"/>
              <a:t>9</a:t>
            </a:fld>
            <a:endParaRPr lang="en-GB" sz="1000">
              <a:solidFill>
                <a:schemeClr val="bg2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269" name="Rectangle 2"/>
          <p:cNvSpPr>
            <a:spLocks noGrp="1" noChangeArrowheads="1"/>
          </p:cNvSpPr>
          <p:nvPr>
            <p:ph type="body" idx="4294967295"/>
          </p:nvPr>
        </p:nvSpPr>
        <p:spPr>
          <a:xfrm>
            <a:off x="304800" y="1600200"/>
            <a:ext cx="8593138" cy="4292600"/>
          </a:xfrm>
        </p:spPr>
        <p:txBody>
          <a:bodyPr/>
          <a:lstStyle/>
          <a:p>
            <a:pPr algn="ctr">
              <a:lnSpc>
                <a:spcPct val="120000"/>
              </a:lnSpc>
              <a:buFont typeface="Wingdings" pitchFamily="2" charset="2"/>
              <a:buNone/>
            </a:pPr>
            <a:r>
              <a:rPr lang="en-GB" sz="2800" b="1">
                <a:solidFill>
                  <a:srgbClr val="FFFF00"/>
                </a:solidFill>
                <a:latin typeface="Verdana" pitchFamily="34" charset="0"/>
                <a:cs typeface="Times New Roman" pitchFamily="18" charset="0"/>
              </a:rPr>
              <a:t>Timely and accurate responses </a:t>
            </a:r>
          </a:p>
          <a:p>
            <a:pPr algn="ctr">
              <a:lnSpc>
                <a:spcPct val="120000"/>
              </a:lnSpc>
              <a:buFont typeface="Wingdings" pitchFamily="2" charset="2"/>
              <a:buNone/>
            </a:pPr>
            <a:r>
              <a:rPr lang="en-GB" sz="2800" b="1">
                <a:solidFill>
                  <a:srgbClr val="FFFF00"/>
                </a:solidFill>
                <a:latin typeface="Verdana" pitchFamily="34" charset="0"/>
                <a:cs typeface="Times New Roman" pitchFamily="18" charset="0"/>
              </a:rPr>
              <a:t>to media and public concerns </a:t>
            </a:r>
          </a:p>
          <a:p>
            <a:pPr algn="ctr">
              <a:lnSpc>
                <a:spcPct val="120000"/>
              </a:lnSpc>
              <a:buFont typeface="Wingdings" pitchFamily="2" charset="2"/>
              <a:buNone/>
            </a:pPr>
            <a:r>
              <a:rPr lang="en-GB" sz="2800" b="1">
                <a:solidFill>
                  <a:srgbClr val="FFFF00"/>
                </a:solidFill>
                <a:latin typeface="Verdana" pitchFamily="34" charset="0"/>
                <a:cs typeface="Times New Roman" pitchFamily="18" charset="0"/>
              </a:rPr>
              <a:t>are key to </a:t>
            </a:r>
          </a:p>
          <a:p>
            <a:pPr algn="ctr">
              <a:lnSpc>
                <a:spcPct val="120000"/>
              </a:lnSpc>
              <a:buFont typeface="Wingdings" pitchFamily="2" charset="2"/>
              <a:buNone/>
            </a:pPr>
            <a:r>
              <a:rPr lang="en-GB" sz="2800" b="1">
                <a:solidFill>
                  <a:srgbClr val="FFFF00"/>
                </a:solidFill>
                <a:latin typeface="Verdana" pitchFamily="34" charset="0"/>
                <a:cs typeface="Times New Roman" pitchFamily="18" charset="0"/>
              </a:rPr>
              <a:t>avoiding confusing and non-relevant information </a:t>
            </a:r>
          </a:p>
          <a:p>
            <a:pPr algn="ctr">
              <a:lnSpc>
                <a:spcPct val="120000"/>
              </a:lnSpc>
              <a:buFont typeface="Wingdings" pitchFamily="2" charset="2"/>
              <a:buNone/>
            </a:pPr>
            <a:r>
              <a:rPr lang="en-GB" sz="2800" b="1">
                <a:solidFill>
                  <a:srgbClr val="FFFF00"/>
                </a:solidFill>
                <a:latin typeface="Verdana" pitchFamily="34" charset="0"/>
                <a:cs typeface="Times New Roman" pitchFamily="18" charset="0"/>
              </a:rPr>
              <a:t>that often circulates during incident or emergency situations</a:t>
            </a:r>
            <a:r>
              <a:rPr lang="en-US" sz="2800" b="1"/>
              <a:t> </a:t>
            </a:r>
          </a:p>
        </p:txBody>
      </p:sp>
      <p:pic>
        <p:nvPicPr>
          <p:cNvPr id="6" name="0800 mon alsh Jones265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8696325" y="6410325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Tm="22581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26.5|14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2|11|12.4|80.9|8.3|16.3|1.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|19.8|16.1|6.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3|11.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7.5|6.4|1.5|13.1|17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|7.1|7.2|5.5|2.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8.9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3.5|19.4|9.4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6|8.8|8.9|11.8|7.6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8|13.9|8.8|3.7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9.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6|35.9|6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5|5.4|32.9|19.5|1.4|16.8|41.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8.8|2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5|5.3|2.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0.9|4.5|7.2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6.9|44.8|21.9|7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1.3|2.4|16.9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8|16.1|6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9.5|15.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|24.5|10.8|7.2"/>
</p:tagLst>
</file>

<file path=ppt/theme/theme1.xml><?xml version="1.0" encoding="utf-8"?>
<a:theme xmlns:a="http://schemas.openxmlformats.org/drawingml/2006/main" name="Shimmer">
  <a:themeElements>
    <a:clrScheme name="Shimmer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Shimmer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himmer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immer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immer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orporatePowerPointtemplate_1-English">
  <a:themeElements>
    <a:clrScheme name="CorporatePowerPointtemplate_1-English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PowerPointtemplate_1-English">
      <a:majorFont>
        <a:latin typeface="Trebuchet MS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800" b="1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1" charset="0"/>
          </a:defRPr>
        </a:defPPr>
      </a:lstStyle>
    </a:lnDef>
  </a:objectDefaults>
  <a:extraClrSchemeLst>
    <a:extraClrScheme>
      <a:clrScheme name="CorporatePowerPointtemplate_1-English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PowerPointtemplate_1-English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PowerPointtemplate_1-English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PowerPointtemplate_1-English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PowerPointtemplate_1-English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PowerPointtemplate_1-English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PowerPointtemplate_1-English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PowerPointtemplate_1-English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PowerPointtemplate_1-English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PowerPointtemplate_1-English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PowerPointtemplate_1-English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PowerPointtemplate_1-English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1442</Words>
  <Application>Microsoft Office PowerPoint</Application>
  <PresentationFormat>On-screen Show (4:3)</PresentationFormat>
  <Paragraphs>443</Paragraphs>
  <Slides>54</Slides>
  <Notes>53</Notes>
  <HiddenSlides>0</HiddenSlides>
  <MMClips>54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54</vt:i4>
      </vt:variant>
    </vt:vector>
  </HeadingPairs>
  <TitlesOfParts>
    <vt:vector size="56" baseType="lpstr">
      <vt:lpstr>Shimmer</vt:lpstr>
      <vt:lpstr>CorporatePowerPointtemplate_1-English</vt:lpstr>
      <vt:lpstr>An Effective Communication Tool for the Public: The International Nuclear and Radiological Event Scale </vt:lpstr>
      <vt:lpstr>Consider a scenario</vt:lpstr>
      <vt:lpstr>Slide 3</vt:lpstr>
      <vt:lpstr>Reactions/information/consequences</vt:lpstr>
      <vt:lpstr>Other minor incidents at facilities</vt:lpstr>
      <vt:lpstr>Sources and generators abandoned …</vt:lpstr>
      <vt:lpstr>Overexposure</vt:lpstr>
      <vt:lpstr>All attracting media and  public interest</vt:lpstr>
      <vt:lpstr>Slide 9</vt:lpstr>
      <vt:lpstr>Slide 10</vt:lpstr>
      <vt:lpstr>Slide 11</vt:lpstr>
      <vt:lpstr>The International Nuclear and Radiological Event Scale (INES)</vt:lpstr>
      <vt:lpstr>Slide 13</vt:lpstr>
      <vt:lpstr>INES Main Features </vt:lpstr>
      <vt:lpstr>Scope of INES</vt:lpstr>
      <vt:lpstr>INES Classification</vt:lpstr>
      <vt:lpstr>Slide 17</vt:lpstr>
      <vt:lpstr>Slide 18</vt:lpstr>
      <vt:lpstr>INES Criteria</vt:lpstr>
      <vt:lpstr>Impact on  People &amp; the Environment  Activity Released</vt:lpstr>
      <vt:lpstr>Impact to People and Environment</vt:lpstr>
      <vt:lpstr>Why different release Criteria?</vt:lpstr>
      <vt:lpstr>What does the highest level look like?</vt:lpstr>
      <vt:lpstr>Slide 24</vt:lpstr>
      <vt:lpstr>Damage to Radiological Barriers and Controls</vt:lpstr>
      <vt:lpstr>Damage to Radiological Barriers and Controls</vt:lpstr>
      <vt:lpstr>Where do criteria apply?</vt:lpstr>
      <vt:lpstr>Defence–In–Depth</vt:lpstr>
      <vt:lpstr>Defence-in-Depth Safety Layers Approach</vt:lpstr>
      <vt:lpstr> Use of Defence-in-depth</vt:lpstr>
      <vt:lpstr>Rating of Accidents</vt:lpstr>
      <vt:lpstr>Chernobyl accident, Ukraine, 1986</vt:lpstr>
      <vt:lpstr>Fukushima Dai-ichi  Japan, 2011</vt:lpstr>
      <vt:lpstr>Kyshtym </vt:lpstr>
      <vt:lpstr>TMI, 1979</vt:lpstr>
      <vt:lpstr>Goiânia, Brazil, 1987</vt:lpstr>
      <vt:lpstr>Previous Events</vt:lpstr>
      <vt:lpstr>What INES does….</vt:lpstr>
      <vt:lpstr>What INES does not do…</vt:lpstr>
      <vt:lpstr>IAEA Communicates Events via NEWS</vt:lpstr>
      <vt:lpstr>  IAEA’s NEWS</vt:lpstr>
      <vt:lpstr>NEWS provides access to…</vt:lpstr>
      <vt:lpstr>Slide 43</vt:lpstr>
      <vt:lpstr>Slide 44</vt:lpstr>
      <vt:lpstr>March 12, 2011 early in the day </vt:lpstr>
      <vt:lpstr>March 12, 2011- later in the day</vt:lpstr>
      <vt:lpstr>March 14, 2011</vt:lpstr>
      <vt:lpstr>March 18, 2011  </vt:lpstr>
      <vt:lpstr>April 12, 2011 </vt:lpstr>
      <vt:lpstr>Slide 50</vt:lpstr>
      <vt:lpstr>Slide 51</vt:lpstr>
      <vt:lpstr>Slide 52</vt:lpstr>
      <vt:lpstr>INES Scale is</vt:lpstr>
      <vt:lpstr>Thank you! </vt:lpstr>
    </vt:vector>
  </TitlesOfParts>
  <Company>IAEA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SPIEGELBERG PLANER, Rejane</dc:creator>
  <cp:lastModifiedBy>HP5</cp:lastModifiedBy>
  <cp:revision>184</cp:revision>
  <dcterms:created xsi:type="dcterms:W3CDTF">2012-05-13T11:25:59Z</dcterms:created>
  <dcterms:modified xsi:type="dcterms:W3CDTF">2012-05-14T07:57:58Z</dcterms:modified>
</cp:coreProperties>
</file>